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68" r:id="rId5"/>
    <p:sldId id="269" r:id="rId6"/>
    <p:sldId id="270" r:id="rId7"/>
    <p:sldId id="272" r:id="rId8"/>
    <p:sldId id="271" r:id="rId9"/>
    <p:sldId id="273" r:id="rId10"/>
    <p:sldId id="258" r:id="rId11"/>
    <p:sldId id="259" r:id="rId12"/>
    <p:sldId id="260" r:id="rId13"/>
    <p:sldId id="261" r:id="rId14"/>
    <p:sldId id="262" r:id="rId15"/>
    <p:sldId id="263" r:id="rId16"/>
    <p:sldId id="264" r:id="rId17"/>
    <p:sldId id="265" r:id="rId18"/>
    <p:sldId id="274" r:id="rId19"/>
    <p:sldId id="275" r:id="rId20"/>
    <p:sldId id="266" r:id="rId21"/>
  </p:sldIdLst>
  <p:sldSz cx="18288000" cy="10287000"/>
  <p:notesSz cx="6858000" cy="9144000"/>
  <p:embeddedFontLst>
    <p:embeddedFont>
      <p:font typeface="Gotham" panose="020B0604020202020204" charset="0"/>
      <p:regular r:id="rId22"/>
    </p:embeddedFont>
    <p:embeddedFont>
      <p:font typeface="Gotham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il Subramani" userId="bfbfbe87e592e1c2" providerId="LiveId" clId="{0D1768E2-772B-4B83-B165-371495E4E17D}"/>
    <pc:docChg chg="undo redo custSel modSld sldOrd">
      <pc:chgData name="Mukil Subramani" userId="bfbfbe87e592e1c2" providerId="LiveId" clId="{0D1768E2-772B-4B83-B165-371495E4E17D}" dt="2024-12-03T01:19:21.755" v="156" actId="14100"/>
      <pc:docMkLst>
        <pc:docMk/>
      </pc:docMkLst>
      <pc:sldChg chg="modSp mod">
        <pc:chgData name="Mukil Subramani" userId="bfbfbe87e592e1c2" providerId="LiveId" clId="{0D1768E2-772B-4B83-B165-371495E4E17D}" dt="2024-12-03T01:19:21.755" v="156" actId="14100"/>
        <pc:sldMkLst>
          <pc:docMk/>
          <pc:sldMk cId="0" sldId="259"/>
        </pc:sldMkLst>
        <pc:grpChg chg="mod">
          <ac:chgData name="Mukil Subramani" userId="bfbfbe87e592e1c2" providerId="LiveId" clId="{0D1768E2-772B-4B83-B165-371495E4E17D}" dt="2024-12-03T01:19:21.755" v="156" actId="14100"/>
          <ac:grpSpMkLst>
            <pc:docMk/>
            <pc:sldMk cId="0" sldId="259"/>
            <ac:grpSpMk id="4" creationId="{00000000-0000-0000-0000-000000000000}"/>
          </ac:grpSpMkLst>
        </pc:grpChg>
      </pc:sldChg>
      <pc:sldChg chg="modSp mod">
        <pc:chgData name="Mukil Subramani" userId="bfbfbe87e592e1c2" providerId="LiveId" clId="{0D1768E2-772B-4B83-B165-371495E4E17D}" dt="2024-11-24T05:43:32.024" v="135" actId="2711"/>
        <pc:sldMkLst>
          <pc:docMk/>
          <pc:sldMk cId="2516252984" sldId="267"/>
        </pc:sldMkLst>
        <pc:spChg chg="mod">
          <ac:chgData name="Mukil Subramani" userId="bfbfbe87e592e1c2" providerId="LiveId" clId="{0D1768E2-772B-4B83-B165-371495E4E17D}" dt="2024-11-24T05:43:32.024" v="135" actId="2711"/>
          <ac:spMkLst>
            <pc:docMk/>
            <pc:sldMk cId="2516252984" sldId="267"/>
            <ac:spMk id="4" creationId="{C6A4FD2E-4630-7DC5-9BDA-71244C290FB2}"/>
          </ac:spMkLst>
        </pc:spChg>
      </pc:sldChg>
      <pc:sldChg chg="modSp mod">
        <pc:chgData name="Mukil Subramani" userId="bfbfbe87e592e1c2" providerId="LiveId" clId="{0D1768E2-772B-4B83-B165-371495E4E17D}" dt="2024-11-24T05:42:53.293" v="132" actId="2711"/>
        <pc:sldMkLst>
          <pc:docMk/>
          <pc:sldMk cId="2154723667" sldId="268"/>
        </pc:sldMkLst>
        <pc:spChg chg="mod">
          <ac:chgData name="Mukil Subramani" userId="bfbfbe87e592e1c2" providerId="LiveId" clId="{0D1768E2-772B-4B83-B165-371495E4E17D}" dt="2024-11-24T05:42:53.293" v="132" actId="2711"/>
          <ac:spMkLst>
            <pc:docMk/>
            <pc:sldMk cId="2154723667" sldId="268"/>
            <ac:spMk id="4" creationId="{6E14CA45-7EC9-B206-D9F3-ABA58C070D4A}"/>
          </ac:spMkLst>
        </pc:spChg>
      </pc:sldChg>
      <pc:sldChg chg="modSp mod">
        <pc:chgData name="Mukil Subramani" userId="bfbfbe87e592e1c2" providerId="LiveId" clId="{0D1768E2-772B-4B83-B165-371495E4E17D}" dt="2024-11-24T05:41:56.353" v="124" actId="2711"/>
        <pc:sldMkLst>
          <pc:docMk/>
          <pc:sldMk cId="1199331381" sldId="269"/>
        </pc:sldMkLst>
        <pc:spChg chg="mod">
          <ac:chgData name="Mukil Subramani" userId="bfbfbe87e592e1c2" providerId="LiveId" clId="{0D1768E2-772B-4B83-B165-371495E4E17D}" dt="2024-11-24T05:22:23.236" v="23" actId="1037"/>
          <ac:spMkLst>
            <pc:docMk/>
            <pc:sldMk cId="1199331381" sldId="269"/>
            <ac:spMk id="19" creationId="{EAEC1D6E-228E-4FE9-FE30-A981EB7A8931}"/>
          </ac:spMkLst>
        </pc:spChg>
        <pc:spChg chg="mod">
          <ac:chgData name="Mukil Subramani" userId="bfbfbe87e592e1c2" providerId="LiveId" clId="{0D1768E2-772B-4B83-B165-371495E4E17D}" dt="2024-11-24T05:41:56.353" v="124" actId="2711"/>
          <ac:spMkLst>
            <pc:docMk/>
            <pc:sldMk cId="1199331381" sldId="269"/>
            <ac:spMk id="22" creationId="{C4369597-C70C-8970-67D7-033D84063D35}"/>
          </ac:spMkLst>
        </pc:spChg>
      </pc:sldChg>
      <pc:sldChg chg="modSp mod">
        <pc:chgData name="Mukil Subramani" userId="bfbfbe87e592e1c2" providerId="LiveId" clId="{0D1768E2-772B-4B83-B165-371495E4E17D}" dt="2024-11-24T05:40:43.771" v="116" actId="1036"/>
        <pc:sldMkLst>
          <pc:docMk/>
          <pc:sldMk cId="4236201638" sldId="270"/>
        </pc:sldMkLst>
        <pc:spChg chg="mod">
          <ac:chgData name="Mukil Subramani" userId="bfbfbe87e592e1c2" providerId="LiveId" clId="{0D1768E2-772B-4B83-B165-371495E4E17D}" dt="2024-11-24T05:40:43.771" v="116" actId="1036"/>
          <ac:spMkLst>
            <pc:docMk/>
            <pc:sldMk cId="4236201638" sldId="270"/>
            <ac:spMk id="4" creationId="{57FAA6F4-7E8D-E785-AD2D-F9922A0B4810}"/>
          </ac:spMkLst>
        </pc:spChg>
      </pc:sldChg>
      <pc:sldChg chg="modSp mod ord">
        <pc:chgData name="Mukil Subramani" userId="bfbfbe87e592e1c2" providerId="LiveId" clId="{0D1768E2-772B-4B83-B165-371495E4E17D}" dt="2024-11-24T05:40:20.547" v="110"/>
        <pc:sldMkLst>
          <pc:docMk/>
          <pc:sldMk cId="397440366" sldId="271"/>
        </pc:sldMkLst>
        <pc:spChg chg="mod">
          <ac:chgData name="Mukil Subramani" userId="bfbfbe87e592e1c2" providerId="LiveId" clId="{0D1768E2-772B-4B83-B165-371495E4E17D}" dt="2024-11-24T05:39:41.766" v="103" actId="255"/>
          <ac:spMkLst>
            <pc:docMk/>
            <pc:sldMk cId="397440366" sldId="271"/>
            <ac:spMk id="4" creationId="{311EC1FF-A05F-E2E3-E811-495D04C5341D}"/>
          </ac:spMkLst>
        </pc:spChg>
      </pc:sldChg>
      <pc:sldChg chg="modSp mod ord">
        <pc:chgData name="Mukil Subramani" userId="bfbfbe87e592e1c2" providerId="LiveId" clId="{0D1768E2-772B-4B83-B165-371495E4E17D}" dt="2024-11-24T05:40:17.457" v="108"/>
        <pc:sldMkLst>
          <pc:docMk/>
          <pc:sldMk cId="3464653288" sldId="272"/>
        </pc:sldMkLst>
        <pc:spChg chg="mod">
          <ac:chgData name="Mukil Subramani" userId="bfbfbe87e592e1c2" providerId="LiveId" clId="{0D1768E2-772B-4B83-B165-371495E4E17D}" dt="2024-11-24T05:38:21.081" v="100" actId="1036"/>
          <ac:spMkLst>
            <pc:docMk/>
            <pc:sldMk cId="3464653288" sldId="272"/>
            <ac:spMk id="4" creationId="{797DD7DE-D20B-0FA6-1A13-4B83F101EDE0}"/>
          </ac:spMkLst>
        </pc:spChg>
      </pc:sldChg>
      <pc:sldChg chg="modSp mod">
        <pc:chgData name="Mukil Subramani" userId="bfbfbe87e592e1c2" providerId="LiveId" clId="{0D1768E2-772B-4B83-B165-371495E4E17D}" dt="2024-11-24T05:37:43.343" v="91" actId="1038"/>
        <pc:sldMkLst>
          <pc:docMk/>
          <pc:sldMk cId="863169377" sldId="273"/>
        </pc:sldMkLst>
        <pc:spChg chg="mod">
          <ac:chgData name="Mukil Subramani" userId="bfbfbe87e592e1c2" providerId="LiveId" clId="{0D1768E2-772B-4B83-B165-371495E4E17D}" dt="2024-11-24T05:37:43.343" v="91" actId="1038"/>
          <ac:spMkLst>
            <pc:docMk/>
            <pc:sldMk cId="863169377" sldId="273"/>
            <ac:spMk id="4" creationId="{3793177B-1B88-F903-87D2-43CC3A5D7D61}"/>
          </ac:spMkLst>
        </pc:spChg>
      </pc:sldChg>
      <pc:sldChg chg="modSp mod">
        <pc:chgData name="Mukil Subramani" userId="bfbfbe87e592e1c2" providerId="LiveId" clId="{0D1768E2-772B-4B83-B165-371495E4E17D}" dt="2024-11-24T05:35:49.481" v="80" actId="255"/>
        <pc:sldMkLst>
          <pc:docMk/>
          <pc:sldMk cId="2525200226" sldId="274"/>
        </pc:sldMkLst>
        <pc:spChg chg="mod">
          <ac:chgData name="Mukil Subramani" userId="bfbfbe87e592e1c2" providerId="LiveId" clId="{0D1768E2-772B-4B83-B165-371495E4E17D}" dt="2024-11-24T05:35:26.272" v="78" actId="1076"/>
          <ac:spMkLst>
            <pc:docMk/>
            <pc:sldMk cId="2525200226" sldId="274"/>
            <ac:spMk id="2" creationId="{082CC378-B8A1-67EB-B8B4-190FA44E0C5B}"/>
          </ac:spMkLst>
        </pc:spChg>
        <pc:spChg chg="mod">
          <ac:chgData name="Mukil Subramani" userId="bfbfbe87e592e1c2" providerId="LiveId" clId="{0D1768E2-772B-4B83-B165-371495E4E17D}" dt="2024-11-24T05:35:49.481" v="80" actId="255"/>
          <ac:spMkLst>
            <pc:docMk/>
            <pc:sldMk cId="2525200226" sldId="274"/>
            <ac:spMk id="4" creationId="{8FBA8634-21EA-92C8-D326-5FC9F0F9A900}"/>
          </ac:spMkLst>
        </pc:spChg>
      </pc:sldChg>
      <pc:sldChg chg="modSp mod">
        <pc:chgData name="Mukil Subramani" userId="bfbfbe87e592e1c2" providerId="LiveId" clId="{0D1768E2-772B-4B83-B165-371495E4E17D}" dt="2024-11-24T05:34:57.609" v="75" actId="1076"/>
        <pc:sldMkLst>
          <pc:docMk/>
          <pc:sldMk cId="576744758" sldId="275"/>
        </pc:sldMkLst>
        <pc:spChg chg="mod">
          <ac:chgData name="Mukil Subramani" userId="bfbfbe87e592e1c2" providerId="LiveId" clId="{0D1768E2-772B-4B83-B165-371495E4E17D}" dt="2024-11-24T05:34:57.609" v="75" actId="1076"/>
          <ac:spMkLst>
            <pc:docMk/>
            <pc:sldMk cId="576744758" sldId="275"/>
            <ac:spMk id="4" creationId="{AEC28511-021F-88C2-6C7A-54E6AC3B353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jpe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BAFF"/>
        </a:solidFill>
        <a:effectLst/>
      </p:bgPr>
    </p:bg>
    <p:spTree>
      <p:nvGrpSpPr>
        <p:cNvPr id="1" name=""/>
        <p:cNvGrpSpPr/>
        <p:nvPr/>
      </p:nvGrpSpPr>
      <p:grpSpPr>
        <a:xfrm>
          <a:off x="0" y="0"/>
          <a:ext cx="0" cy="0"/>
          <a:chOff x="0" y="0"/>
          <a:chExt cx="0" cy="0"/>
        </a:xfrm>
      </p:grpSpPr>
      <p:sp>
        <p:nvSpPr>
          <p:cNvPr id="2" name="Freeform 2"/>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279728" y="2421079"/>
            <a:ext cx="3031128" cy="6446431"/>
            <a:chOff x="0" y="0"/>
            <a:chExt cx="457055" cy="972038"/>
          </a:xfrm>
        </p:grpSpPr>
        <p:sp>
          <p:nvSpPr>
            <p:cNvPr id="4" name="Freeform 4"/>
            <p:cNvSpPr/>
            <p:nvPr/>
          </p:nvSpPr>
          <p:spPr>
            <a:xfrm>
              <a:off x="0" y="0"/>
              <a:ext cx="457055" cy="972038"/>
            </a:xfrm>
            <a:custGeom>
              <a:avLst/>
              <a:gdLst/>
              <a:ahLst/>
              <a:cxnLst/>
              <a:rect l="l" t="t" r="r" b="b"/>
              <a:pathLst>
                <a:path w="457055" h="972038">
                  <a:moveTo>
                    <a:pt x="58745" y="0"/>
                  </a:moveTo>
                  <a:lnTo>
                    <a:pt x="398309" y="0"/>
                  </a:lnTo>
                  <a:cubicBezTo>
                    <a:pt x="430754" y="0"/>
                    <a:pt x="457055" y="26301"/>
                    <a:pt x="457055" y="58745"/>
                  </a:cubicBezTo>
                  <a:lnTo>
                    <a:pt x="457055" y="913293"/>
                  </a:lnTo>
                  <a:cubicBezTo>
                    <a:pt x="457055" y="928873"/>
                    <a:pt x="450865" y="943815"/>
                    <a:pt x="439849" y="954832"/>
                  </a:cubicBezTo>
                  <a:cubicBezTo>
                    <a:pt x="428832" y="965849"/>
                    <a:pt x="413890" y="972038"/>
                    <a:pt x="398309" y="972038"/>
                  </a:cubicBezTo>
                  <a:lnTo>
                    <a:pt x="58745" y="972038"/>
                  </a:lnTo>
                  <a:cubicBezTo>
                    <a:pt x="43165" y="972038"/>
                    <a:pt x="28223" y="965849"/>
                    <a:pt x="17206" y="954832"/>
                  </a:cubicBezTo>
                  <a:cubicBezTo>
                    <a:pt x="6189" y="943815"/>
                    <a:pt x="0" y="928873"/>
                    <a:pt x="0" y="913293"/>
                  </a:cubicBezTo>
                  <a:lnTo>
                    <a:pt x="0" y="58745"/>
                  </a:lnTo>
                  <a:cubicBezTo>
                    <a:pt x="0" y="43165"/>
                    <a:pt x="6189" y="28223"/>
                    <a:pt x="17206" y="17206"/>
                  </a:cubicBezTo>
                  <a:cubicBezTo>
                    <a:pt x="28223" y="6189"/>
                    <a:pt x="43165" y="0"/>
                    <a:pt x="58745" y="0"/>
                  </a:cubicBezTo>
                  <a:close/>
                </a:path>
              </a:pathLst>
            </a:custGeom>
            <a:blipFill>
              <a:blip r:embed="rId4"/>
              <a:stretch>
                <a:fillRect l="-31249" t="-365" r="-22448" b="-8037"/>
              </a:stretch>
            </a:blipFill>
          </p:spPr>
        </p:sp>
      </p:grpSp>
      <p:sp>
        <p:nvSpPr>
          <p:cNvPr id="5" name="Freeform 5"/>
          <p:cNvSpPr/>
          <p:nvPr/>
        </p:nvSpPr>
        <p:spPr>
          <a:xfrm>
            <a:off x="11581990" y="2264853"/>
            <a:ext cx="4264754" cy="6878635"/>
          </a:xfrm>
          <a:custGeom>
            <a:avLst/>
            <a:gdLst/>
            <a:ahLst/>
            <a:cxnLst/>
            <a:rect l="l" t="t" r="r" b="b"/>
            <a:pathLst>
              <a:path w="4264754" h="6878635">
                <a:moveTo>
                  <a:pt x="0" y="0"/>
                </a:moveTo>
                <a:lnTo>
                  <a:pt x="4264754" y="0"/>
                </a:lnTo>
                <a:lnTo>
                  <a:pt x="4264754" y="6878636"/>
                </a:lnTo>
                <a:lnTo>
                  <a:pt x="0" y="6878636"/>
                </a:lnTo>
                <a:lnTo>
                  <a:pt x="0" y="0"/>
                </a:lnTo>
                <a:close/>
              </a:path>
            </a:pathLst>
          </a:custGeom>
          <a:blipFill>
            <a:blip r:embed="rId5"/>
            <a:stretch>
              <a:fillRect/>
            </a:stretch>
          </a:blipFill>
        </p:spPr>
      </p:sp>
      <p:sp>
        <p:nvSpPr>
          <p:cNvPr id="6" name="Freeform 6"/>
          <p:cNvSpPr/>
          <p:nvPr/>
        </p:nvSpPr>
        <p:spPr>
          <a:xfrm rot="587820">
            <a:off x="8989736" y="5431575"/>
            <a:ext cx="3602892" cy="2531031"/>
          </a:xfrm>
          <a:custGeom>
            <a:avLst/>
            <a:gdLst/>
            <a:ahLst/>
            <a:cxnLst/>
            <a:rect l="l" t="t" r="r" b="b"/>
            <a:pathLst>
              <a:path w="3602892" h="2531031">
                <a:moveTo>
                  <a:pt x="0" y="0"/>
                </a:moveTo>
                <a:lnTo>
                  <a:pt x="3602892" y="0"/>
                </a:lnTo>
                <a:lnTo>
                  <a:pt x="3602892" y="2531032"/>
                </a:lnTo>
                <a:lnTo>
                  <a:pt x="0" y="2531032"/>
                </a:lnTo>
                <a:lnTo>
                  <a:pt x="0" y="0"/>
                </a:lnTo>
                <a:close/>
              </a:path>
            </a:pathLst>
          </a:custGeom>
          <a:blipFill>
            <a:blip r:embed="rId6"/>
            <a:stretch>
              <a:fillRect/>
            </a:stretch>
          </a:blipFill>
        </p:spPr>
      </p:sp>
      <p:grpSp>
        <p:nvGrpSpPr>
          <p:cNvPr id="7" name="Group 7"/>
          <p:cNvGrpSpPr/>
          <p:nvPr/>
        </p:nvGrpSpPr>
        <p:grpSpPr>
          <a:xfrm>
            <a:off x="9789515" y="910963"/>
            <a:ext cx="1432818" cy="492746"/>
            <a:chOff x="0" y="0"/>
            <a:chExt cx="377368" cy="129777"/>
          </a:xfrm>
        </p:grpSpPr>
        <p:sp>
          <p:nvSpPr>
            <p:cNvPr id="8" name="Freeform 8"/>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9" name="TextBox 9"/>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1581990" y="910963"/>
            <a:ext cx="1432818" cy="492746"/>
            <a:chOff x="0" y="0"/>
            <a:chExt cx="377368" cy="129777"/>
          </a:xfrm>
        </p:grpSpPr>
        <p:sp>
          <p:nvSpPr>
            <p:cNvPr id="11" name="Freeform 11"/>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2" name="TextBox 12"/>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3470384" y="910963"/>
            <a:ext cx="1432818" cy="492746"/>
            <a:chOff x="0" y="0"/>
            <a:chExt cx="377368" cy="129777"/>
          </a:xfrm>
        </p:grpSpPr>
        <p:sp>
          <p:nvSpPr>
            <p:cNvPr id="14" name="Freeform 14"/>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5" name="TextBox 15"/>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5246102" y="910963"/>
            <a:ext cx="1846138" cy="492746"/>
            <a:chOff x="0" y="0"/>
            <a:chExt cx="486226" cy="129777"/>
          </a:xfrm>
        </p:grpSpPr>
        <p:sp>
          <p:nvSpPr>
            <p:cNvPr id="17" name="Freeform 17"/>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8" name="TextBox 18"/>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9" name="Freeform 19"/>
          <p:cNvSpPr/>
          <p:nvPr/>
        </p:nvSpPr>
        <p:spPr>
          <a:xfrm rot="-580997">
            <a:off x="14939044" y="3076228"/>
            <a:ext cx="2276182" cy="2393690"/>
          </a:xfrm>
          <a:custGeom>
            <a:avLst/>
            <a:gdLst/>
            <a:ahLst/>
            <a:cxnLst/>
            <a:rect l="l" t="t" r="r" b="b"/>
            <a:pathLst>
              <a:path w="2276182" h="2393690">
                <a:moveTo>
                  <a:pt x="0" y="0"/>
                </a:moveTo>
                <a:lnTo>
                  <a:pt x="2276181" y="0"/>
                </a:lnTo>
                <a:lnTo>
                  <a:pt x="2276181" y="2393690"/>
                </a:lnTo>
                <a:lnTo>
                  <a:pt x="0" y="2393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21" name="TextBox 21"/>
          <p:cNvSpPr txBox="1"/>
          <p:nvPr/>
        </p:nvSpPr>
        <p:spPr>
          <a:xfrm>
            <a:off x="1538727" y="2741166"/>
            <a:ext cx="8273184" cy="5911033"/>
          </a:xfrm>
          <a:prstGeom prst="rect">
            <a:avLst/>
          </a:prstGeom>
        </p:spPr>
        <p:txBody>
          <a:bodyPr lIns="0" tIns="0" rIns="0" bIns="0" rtlCol="0" anchor="t">
            <a:spAutoFit/>
          </a:bodyPr>
          <a:lstStyle/>
          <a:p>
            <a:pPr algn="l">
              <a:lnSpc>
                <a:spcPts val="7553"/>
              </a:lnSpc>
            </a:pPr>
            <a:r>
              <a:rPr lang="en-US" sz="6626" b="1" dirty="0">
                <a:solidFill>
                  <a:srgbClr val="000000"/>
                </a:solidFill>
                <a:latin typeface="Gotham Bold"/>
                <a:ea typeface="Gotham Bold"/>
                <a:cs typeface="Gotham Bold"/>
                <a:sym typeface="Gotham Bold"/>
              </a:rPr>
              <a:t>UPI Fraud Detector Using Machine Learning</a:t>
            </a:r>
          </a:p>
          <a:p>
            <a:pPr algn="l">
              <a:lnSpc>
                <a:spcPts val="7553"/>
              </a:lnSpc>
            </a:pPr>
            <a:endParaRPr lang="en-US" sz="6626" b="1" dirty="0">
              <a:solidFill>
                <a:srgbClr val="000000"/>
              </a:solidFill>
              <a:latin typeface="Gotham Bold"/>
              <a:ea typeface="Gotham Bold"/>
              <a:cs typeface="Gotham Bold"/>
              <a:sym typeface="Gotham Bold"/>
            </a:endParaRPr>
          </a:p>
          <a:p>
            <a:pPr algn="l">
              <a:lnSpc>
                <a:spcPts val="5501"/>
              </a:lnSpc>
            </a:pPr>
            <a:r>
              <a:rPr lang="en-US" sz="4826" dirty="0">
                <a:solidFill>
                  <a:srgbClr val="000000"/>
                </a:solidFill>
                <a:latin typeface="Gotham"/>
                <a:ea typeface="Gotham"/>
                <a:cs typeface="Gotham"/>
                <a:sym typeface="Gotham"/>
              </a:rPr>
              <a:t>By Mukil Subramani S G</a:t>
            </a:r>
          </a:p>
          <a:p>
            <a:pPr algn="l">
              <a:lnSpc>
                <a:spcPts val="5501"/>
              </a:lnSpc>
            </a:pPr>
            <a:r>
              <a:rPr lang="en-US" sz="4826" dirty="0">
                <a:solidFill>
                  <a:srgbClr val="000000"/>
                </a:solidFill>
                <a:latin typeface="Gotham"/>
                <a:ea typeface="Gotham"/>
                <a:cs typeface="Gotham"/>
                <a:sym typeface="Gotham"/>
              </a:rPr>
              <a:t>Rollno:AM2329</a:t>
            </a:r>
          </a:p>
          <a:p>
            <a:pPr algn="l">
              <a:lnSpc>
                <a:spcPts val="5501"/>
              </a:lnSpc>
            </a:pPr>
            <a:r>
              <a:rPr lang="en-US" sz="4826" dirty="0">
                <a:solidFill>
                  <a:srgbClr val="000000"/>
                </a:solidFill>
                <a:latin typeface="Gotham"/>
                <a:ea typeface="Gotham"/>
                <a:cs typeface="Gotham"/>
                <a:sym typeface="Gotham"/>
              </a:rPr>
              <a:t>Regno:8115U23AM029</a:t>
            </a:r>
          </a:p>
        </p:txBody>
      </p:sp>
      <p:sp>
        <p:nvSpPr>
          <p:cNvPr id="22" name="TextBox 22"/>
          <p:cNvSpPr txBox="1"/>
          <p:nvPr/>
        </p:nvSpPr>
        <p:spPr>
          <a:xfrm>
            <a:off x="10191471" y="990600"/>
            <a:ext cx="992762"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Home </a:t>
            </a:r>
          </a:p>
        </p:txBody>
      </p:sp>
      <p:sp>
        <p:nvSpPr>
          <p:cNvPr id="23" name="TextBox 23"/>
          <p:cNvSpPr txBox="1"/>
          <p:nvPr/>
        </p:nvSpPr>
        <p:spPr>
          <a:xfrm>
            <a:off x="11774783"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About Us</a:t>
            </a:r>
          </a:p>
        </p:txBody>
      </p:sp>
      <p:sp>
        <p:nvSpPr>
          <p:cNvPr id="24" name="TextBox 24"/>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5" name="TextBox 25"/>
          <p:cNvSpPr txBox="1"/>
          <p:nvPr/>
        </p:nvSpPr>
        <p:spPr>
          <a:xfrm>
            <a:off x="15451211" y="990600"/>
            <a:ext cx="1876976"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Get in Touch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982546" y="1622784"/>
            <a:ext cx="7941169" cy="1525586"/>
          </a:xfrm>
          <a:prstGeom prst="rect">
            <a:avLst/>
          </a:prstGeom>
        </p:spPr>
        <p:txBody>
          <a:bodyPr lIns="0" tIns="0" rIns="0" bIns="0" rtlCol="0" anchor="t">
            <a:spAutoFit/>
          </a:bodyPr>
          <a:lstStyle/>
          <a:p>
            <a:pPr algn="ctr">
              <a:lnSpc>
                <a:spcPts val="5937"/>
              </a:lnSpc>
            </a:pPr>
            <a:r>
              <a:rPr lang="en-US" sz="5208" b="1">
                <a:solidFill>
                  <a:srgbClr val="000000"/>
                </a:solidFill>
                <a:latin typeface="Gotham Bold"/>
                <a:ea typeface="Gotham Bold"/>
                <a:cs typeface="Gotham Bold"/>
                <a:sym typeface="Gotham Bold"/>
              </a:rPr>
              <a:t>Systematic Architecture Diagram</a:t>
            </a:r>
          </a:p>
        </p:txBody>
      </p:sp>
      <p:grpSp>
        <p:nvGrpSpPr>
          <p:cNvPr id="5" name="Group 5"/>
          <p:cNvGrpSpPr/>
          <p:nvPr/>
        </p:nvGrpSpPr>
        <p:grpSpPr>
          <a:xfrm>
            <a:off x="9789515" y="910963"/>
            <a:ext cx="1432818" cy="492746"/>
            <a:chOff x="0" y="0"/>
            <a:chExt cx="377368" cy="129777"/>
          </a:xfrm>
        </p:grpSpPr>
        <p:sp>
          <p:nvSpPr>
            <p:cNvPr id="6" name="Freeform 6"/>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1581990" y="910963"/>
            <a:ext cx="1432818" cy="492746"/>
            <a:chOff x="0" y="0"/>
            <a:chExt cx="377368" cy="129777"/>
          </a:xfrm>
        </p:grpSpPr>
        <p:sp>
          <p:nvSpPr>
            <p:cNvPr id="9" name="Freeform 9"/>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13470384" y="910963"/>
            <a:ext cx="1432818" cy="492746"/>
            <a:chOff x="0" y="0"/>
            <a:chExt cx="377368" cy="129777"/>
          </a:xfrm>
        </p:grpSpPr>
        <p:sp>
          <p:nvSpPr>
            <p:cNvPr id="12" name="Freeform 12"/>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5246102" y="910963"/>
            <a:ext cx="1846138" cy="492746"/>
            <a:chOff x="0" y="0"/>
            <a:chExt cx="486226" cy="129777"/>
          </a:xfrm>
        </p:grpSpPr>
        <p:sp>
          <p:nvSpPr>
            <p:cNvPr id="15" name="Freeform 15"/>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7" name="Freeform 17"/>
          <p:cNvSpPr/>
          <p:nvPr/>
        </p:nvSpPr>
        <p:spPr>
          <a:xfrm>
            <a:off x="4265166" y="3597708"/>
            <a:ext cx="9290943" cy="5793942"/>
          </a:xfrm>
          <a:custGeom>
            <a:avLst/>
            <a:gdLst/>
            <a:ahLst/>
            <a:cxnLst/>
            <a:rect l="l" t="t" r="r" b="b"/>
            <a:pathLst>
              <a:path w="9290943" h="5793942">
                <a:moveTo>
                  <a:pt x="0" y="0"/>
                </a:moveTo>
                <a:lnTo>
                  <a:pt x="9290943" y="0"/>
                </a:lnTo>
                <a:lnTo>
                  <a:pt x="9290943" y="5793942"/>
                </a:lnTo>
                <a:lnTo>
                  <a:pt x="0" y="5793942"/>
                </a:lnTo>
                <a:lnTo>
                  <a:pt x="0" y="0"/>
                </a:lnTo>
                <a:close/>
              </a:path>
            </a:pathLst>
          </a:custGeom>
          <a:blipFill>
            <a:blip r:embed="rId5"/>
            <a:stretch>
              <a:fillRect t="-2015" b="-2015"/>
            </a:stretch>
          </a:blipFill>
        </p:spPr>
      </p:sp>
      <p:sp>
        <p:nvSpPr>
          <p:cNvPr id="18" name="TextBox 18"/>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74863" y="1600277"/>
            <a:ext cx="7784537" cy="818324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4906" b="-24906"/>
              </a:stretch>
            </a:blipFill>
          </p:spPr>
        </p:sp>
      </p:grpSp>
      <p:sp>
        <p:nvSpPr>
          <p:cNvPr id="6" name="TextBox 6"/>
          <p:cNvSpPr txBox="1"/>
          <p:nvPr/>
        </p:nvSpPr>
        <p:spPr>
          <a:xfrm>
            <a:off x="1297870" y="1570664"/>
            <a:ext cx="6850462" cy="1525586"/>
          </a:xfrm>
          <a:prstGeom prst="rect">
            <a:avLst/>
          </a:prstGeom>
        </p:spPr>
        <p:txBody>
          <a:bodyPr lIns="0" tIns="0" rIns="0" bIns="0" rtlCol="0" anchor="t">
            <a:spAutoFit/>
          </a:bodyPr>
          <a:lstStyle/>
          <a:p>
            <a:pPr algn="l">
              <a:lnSpc>
                <a:spcPts val="5937"/>
              </a:lnSpc>
            </a:pPr>
            <a:r>
              <a:rPr lang="en-US" sz="5208" b="1">
                <a:solidFill>
                  <a:srgbClr val="000000"/>
                </a:solidFill>
                <a:latin typeface="Gotham Bold"/>
                <a:ea typeface="Gotham Bold"/>
                <a:cs typeface="Gotham Bold"/>
                <a:sym typeface="Gotham Bold"/>
              </a:rPr>
              <a:t>Modules</a:t>
            </a:r>
          </a:p>
          <a:p>
            <a:pPr algn="l">
              <a:lnSpc>
                <a:spcPts val="5937"/>
              </a:lnSpc>
            </a:pPr>
            <a:endParaRPr lang="en-US" sz="5208" b="1">
              <a:solidFill>
                <a:srgbClr val="000000"/>
              </a:solidFill>
              <a:latin typeface="Gotham Bold"/>
              <a:ea typeface="Gotham Bold"/>
              <a:cs typeface="Gotham Bold"/>
              <a:sym typeface="Gotham Bold"/>
            </a:endParaRPr>
          </a:p>
        </p:txBody>
      </p:sp>
      <p:sp>
        <p:nvSpPr>
          <p:cNvPr id="7" name="TextBox 7"/>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8" name="TextBox 8"/>
          <p:cNvSpPr txBox="1"/>
          <p:nvPr/>
        </p:nvSpPr>
        <p:spPr>
          <a:xfrm>
            <a:off x="1653027" y="2323932"/>
            <a:ext cx="6850462" cy="8183245"/>
          </a:xfrm>
          <a:prstGeom prst="rect">
            <a:avLst/>
          </a:prstGeom>
        </p:spPr>
        <p:txBody>
          <a:bodyPr lIns="0" tIns="0" rIns="0" bIns="0" rtlCol="0" anchor="t">
            <a:spAutoFit/>
          </a:bodyPr>
          <a:lstStyle/>
          <a:p>
            <a:pPr marL="474979" lvl="1" indent="-237490" algn="just">
              <a:lnSpc>
                <a:spcPts val="3079"/>
              </a:lnSpc>
              <a:buFont typeface="Arial"/>
              <a:buChar char="•"/>
            </a:pPr>
            <a:r>
              <a:rPr lang="en-US" sz="2199" b="1" dirty="0">
                <a:solidFill>
                  <a:srgbClr val="000000"/>
                </a:solidFill>
                <a:latin typeface="Gotham Bold"/>
                <a:ea typeface="Gotham Bold"/>
                <a:cs typeface="Gotham Bold"/>
                <a:sym typeface="Gotham Bold"/>
              </a:rPr>
              <a:t>Model Training</a:t>
            </a:r>
          </a:p>
          <a:p>
            <a:pPr marL="474979" lvl="1" indent="-237490" algn="just">
              <a:lnSpc>
                <a:spcPts val="3079"/>
              </a:lnSpc>
              <a:buFont typeface="Arial"/>
              <a:buChar char="•"/>
            </a:pPr>
            <a:r>
              <a:rPr lang="en-US" sz="2199" dirty="0">
                <a:solidFill>
                  <a:srgbClr val="000000"/>
                </a:solidFill>
                <a:latin typeface="Gotham"/>
                <a:ea typeface="Gotham"/>
                <a:cs typeface="Gotham"/>
                <a:sym typeface="Gotham"/>
              </a:rPr>
              <a:t>Purpose: Train machine learning models on historical transaction data to identify fraud patterns.</a:t>
            </a:r>
          </a:p>
          <a:p>
            <a:pPr marL="474979" lvl="1" indent="-237490" algn="just">
              <a:lnSpc>
                <a:spcPts val="3079"/>
              </a:lnSpc>
              <a:buFont typeface="Arial"/>
              <a:buChar char="•"/>
            </a:pPr>
            <a:r>
              <a:rPr lang="en-US" sz="2199" b="1" dirty="0">
                <a:solidFill>
                  <a:srgbClr val="000000"/>
                </a:solidFill>
                <a:latin typeface="Gotham Bold"/>
                <a:ea typeface="Gotham Bold"/>
                <a:cs typeface="Gotham Bold"/>
                <a:sym typeface="Gotham Bold"/>
              </a:rPr>
              <a:t>Algorithms </a:t>
            </a:r>
            <a:r>
              <a:rPr lang="en-US" sz="2199" dirty="0">
                <a:solidFill>
                  <a:srgbClr val="000000"/>
                </a:solidFill>
                <a:latin typeface="Gotham"/>
                <a:ea typeface="Gotham"/>
                <a:cs typeface="Gotham"/>
                <a:sym typeface="Gotham"/>
              </a:rPr>
              <a:t>Implement models such as Decision Trees, Random Forest, Gradient Boosting Machines (GBM), and Neural Networks.</a:t>
            </a:r>
          </a:p>
          <a:p>
            <a:pPr marL="474979" lvl="1" indent="-237490" algn="just">
              <a:lnSpc>
                <a:spcPts val="3079"/>
              </a:lnSpc>
              <a:buFont typeface="Arial"/>
              <a:buChar char="•"/>
            </a:pPr>
            <a:r>
              <a:rPr lang="en-US" sz="2199" b="1" dirty="0">
                <a:solidFill>
                  <a:srgbClr val="000000"/>
                </a:solidFill>
                <a:latin typeface="Gotham Bold"/>
                <a:ea typeface="Gotham Bold"/>
                <a:cs typeface="Gotham Bold"/>
                <a:sym typeface="Gotham Bold"/>
              </a:rPr>
              <a:t>Fraud Detection</a:t>
            </a:r>
          </a:p>
          <a:p>
            <a:pPr marL="474979" lvl="1" indent="-237490" algn="just">
              <a:lnSpc>
                <a:spcPts val="3079"/>
              </a:lnSpc>
              <a:buFont typeface="Arial"/>
              <a:buChar char="•"/>
            </a:pPr>
            <a:r>
              <a:rPr lang="en-US" sz="2199" dirty="0">
                <a:solidFill>
                  <a:srgbClr val="000000"/>
                </a:solidFill>
                <a:latin typeface="Gotham"/>
                <a:ea typeface="Gotham"/>
                <a:cs typeface="Gotham"/>
                <a:sym typeface="Gotham"/>
              </a:rPr>
              <a:t>Purpose: Apply the trained model to real-time transaction data to flag potential fraud.</a:t>
            </a:r>
          </a:p>
          <a:p>
            <a:pPr marL="474979" lvl="1" indent="-237490" algn="just">
              <a:lnSpc>
                <a:spcPts val="3079"/>
              </a:lnSpc>
              <a:buFont typeface="Arial"/>
              <a:buChar char="•"/>
            </a:pPr>
            <a:r>
              <a:rPr lang="en-US" sz="2199" dirty="0">
                <a:solidFill>
                  <a:srgbClr val="000000"/>
                </a:solidFill>
                <a:latin typeface="Gotham"/>
                <a:ea typeface="Gotham"/>
                <a:cs typeface="Gotham"/>
                <a:sym typeface="Gotham"/>
              </a:rPr>
              <a:t>Tasks: Score transactions, detect anomalies, and classify transactions as legitimate or fraudulent.</a:t>
            </a:r>
          </a:p>
          <a:p>
            <a:pPr marL="474979" lvl="1" indent="-237490" algn="just">
              <a:lnSpc>
                <a:spcPts val="3079"/>
              </a:lnSpc>
              <a:buFont typeface="Arial"/>
              <a:buChar char="•"/>
            </a:pPr>
            <a:r>
              <a:rPr lang="en-US" sz="2199" b="1" dirty="0">
                <a:solidFill>
                  <a:srgbClr val="000000"/>
                </a:solidFill>
                <a:latin typeface="Gotham Bold"/>
                <a:ea typeface="Gotham Bold"/>
                <a:cs typeface="Gotham Bold"/>
                <a:sym typeface="Gotham Bold"/>
              </a:rPr>
              <a:t>Alert System</a:t>
            </a:r>
          </a:p>
          <a:p>
            <a:pPr marL="474979" lvl="1" indent="-237490" algn="just">
              <a:lnSpc>
                <a:spcPts val="3079"/>
              </a:lnSpc>
              <a:buFont typeface="Arial"/>
              <a:buChar char="•"/>
            </a:pPr>
            <a:r>
              <a:rPr lang="en-US" sz="2199" dirty="0">
                <a:solidFill>
                  <a:srgbClr val="000000"/>
                </a:solidFill>
                <a:latin typeface="Gotham"/>
                <a:ea typeface="Gotham"/>
                <a:cs typeface="Gotham"/>
                <a:sym typeface="Gotham"/>
              </a:rPr>
              <a:t>Purpose: Notify users and institutions when fraudulent activity is detected.</a:t>
            </a:r>
          </a:p>
          <a:p>
            <a:pPr marL="474979" lvl="1" indent="-237490" algn="just">
              <a:lnSpc>
                <a:spcPts val="3079"/>
              </a:lnSpc>
              <a:buFont typeface="Arial"/>
              <a:buChar char="•"/>
            </a:pPr>
            <a:r>
              <a:rPr lang="en-US" sz="2199" dirty="0">
                <a:solidFill>
                  <a:srgbClr val="000000"/>
                </a:solidFill>
                <a:latin typeface="Gotham"/>
                <a:ea typeface="Gotham"/>
                <a:cs typeface="Gotham"/>
                <a:sym typeface="Gotham"/>
              </a:rPr>
              <a:t>Methods: Automated alerts via SMS, email, or push notifications to prompt immediate action.</a:t>
            </a:r>
          </a:p>
          <a:p>
            <a:pPr algn="just">
              <a:lnSpc>
                <a:spcPts val="3079"/>
              </a:lnSpc>
            </a:pPr>
            <a:endParaRPr lang="en-US" sz="2199" dirty="0">
              <a:solidFill>
                <a:srgbClr val="000000"/>
              </a:solidFill>
              <a:latin typeface="Gotham"/>
              <a:ea typeface="Gotham"/>
              <a:cs typeface="Gotham"/>
              <a:sym typeface="Gotham"/>
            </a:endParaRPr>
          </a:p>
        </p:txBody>
      </p:sp>
      <p:grpSp>
        <p:nvGrpSpPr>
          <p:cNvPr id="9" name="Group 9"/>
          <p:cNvGrpSpPr/>
          <p:nvPr/>
        </p:nvGrpSpPr>
        <p:grpSpPr>
          <a:xfrm>
            <a:off x="9789515" y="910963"/>
            <a:ext cx="1432818" cy="492746"/>
            <a:chOff x="0" y="0"/>
            <a:chExt cx="377368" cy="129777"/>
          </a:xfrm>
        </p:grpSpPr>
        <p:sp>
          <p:nvSpPr>
            <p:cNvPr id="10" name="Freeform 10"/>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1" name="TextBox 11"/>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a:off x="11581990" y="910963"/>
            <a:ext cx="1432818" cy="492746"/>
            <a:chOff x="0" y="0"/>
            <a:chExt cx="377368" cy="129777"/>
          </a:xfrm>
        </p:grpSpPr>
        <p:sp>
          <p:nvSpPr>
            <p:cNvPr id="13" name="Freeform 13"/>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4" name="TextBox 14"/>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3470384" y="910963"/>
            <a:ext cx="1432818" cy="492746"/>
            <a:chOff x="0" y="0"/>
            <a:chExt cx="377368" cy="129777"/>
          </a:xfrm>
        </p:grpSpPr>
        <p:sp>
          <p:nvSpPr>
            <p:cNvPr id="16" name="Freeform 16"/>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7" name="TextBox 17"/>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8" name="Group 18"/>
          <p:cNvGrpSpPr/>
          <p:nvPr/>
        </p:nvGrpSpPr>
        <p:grpSpPr>
          <a:xfrm>
            <a:off x="15246102" y="910963"/>
            <a:ext cx="1846138" cy="492746"/>
            <a:chOff x="0" y="0"/>
            <a:chExt cx="486226" cy="129777"/>
          </a:xfrm>
        </p:grpSpPr>
        <p:sp>
          <p:nvSpPr>
            <p:cNvPr id="19" name="Freeform 19"/>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20" name="TextBox 20"/>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21" name="TextBox 21"/>
          <p:cNvSpPr txBox="1"/>
          <p:nvPr/>
        </p:nvSpPr>
        <p:spPr>
          <a:xfrm>
            <a:off x="10191471" y="990600"/>
            <a:ext cx="992762"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Home </a:t>
            </a:r>
          </a:p>
        </p:txBody>
      </p:sp>
      <p:sp>
        <p:nvSpPr>
          <p:cNvPr id="22" name="TextBox 22"/>
          <p:cNvSpPr txBox="1"/>
          <p:nvPr/>
        </p:nvSpPr>
        <p:spPr>
          <a:xfrm>
            <a:off x="11774783"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About Us</a:t>
            </a:r>
          </a:p>
        </p:txBody>
      </p:sp>
      <p:sp>
        <p:nvSpPr>
          <p:cNvPr id="23" name="TextBox 23"/>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4" name="TextBox 24"/>
          <p:cNvSpPr txBox="1"/>
          <p:nvPr/>
        </p:nvSpPr>
        <p:spPr>
          <a:xfrm>
            <a:off x="15451211" y="990600"/>
            <a:ext cx="1876976"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Get in Touch</a:t>
            </a:r>
          </a:p>
        </p:txBody>
      </p:sp>
      <p:sp>
        <p:nvSpPr>
          <p:cNvPr id="25" name="Freeform 25"/>
          <p:cNvSpPr/>
          <p:nvPr/>
        </p:nvSpPr>
        <p:spPr>
          <a:xfrm rot="-580997">
            <a:off x="9313505" y="2707859"/>
            <a:ext cx="2276182" cy="2393690"/>
          </a:xfrm>
          <a:custGeom>
            <a:avLst/>
            <a:gdLst/>
            <a:ahLst/>
            <a:cxnLst/>
            <a:rect l="l" t="t" r="r" b="b"/>
            <a:pathLst>
              <a:path w="2276182" h="2393690">
                <a:moveTo>
                  <a:pt x="0" y="0"/>
                </a:moveTo>
                <a:lnTo>
                  <a:pt x="2276181" y="0"/>
                </a:lnTo>
                <a:lnTo>
                  <a:pt x="2276181" y="2393690"/>
                </a:lnTo>
                <a:lnTo>
                  <a:pt x="0" y="2393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789515" y="910963"/>
            <a:ext cx="1432818" cy="492746"/>
            <a:chOff x="0" y="0"/>
            <a:chExt cx="377368" cy="129777"/>
          </a:xfrm>
        </p:grpSpPr>
        <p:sp>
          <p:nvSpPr>
            <p:cNvPr id="5" name="Freeform 5"/>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1581990" y="910963"/>
            <a:ext cx="1432818" cy="492746"/>
            <a:chOff x="0" y="0"/>
            <a:chExt cx="377368" cy="129777"/>
          </a:xfrm>
        </p:grpSpPr>
        <p:sp>
          <p:nvSpPr>
            <p:cNvPr id="8" name="Freeform 8"/>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9" name="TextBox 9"/>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3470384" y="910963"/>
            <a:ext cx="1432818" cy="492746"/>
            <a:chOff x="0" y="0"/>
            <a:chExt cx="377368" cy="129777"/>
          </a:xfrm>
        </p:grpSpPr>
        <p:sp>
          <p:nvSpPr>
            <p:cNvPr id="11" name="Freeform 11"/>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2" name="TextBox 12"/>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5246102" y="910963"/>
            <a:ext cx="1846138" cy="492746"/>
            <a:chOff x="0" y="0"/>
            <a:chExt cx="486226" cy="129777"/>
          </a:xfrm>
        </p:grpSpPr>
        <p:sp>
          <p:nvSpPr>
            <p:cNvPr id="14" name="Freeform 14"/>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5" name="TextBox 15"/>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0490218" y="2730498"/>
            <a:ext cx="5960331" cy="5960331"/>
            <a:chOff x="0" y="0"/>
            <a:chExt cx="812800" cy="812800"/>
          </a:xfrm>
        </p:grpSpPr>
        <p:sp>
          <p:nvSpPr>
            <p:cNvPr id="17" name="Freeform 17"/>
            <p:cNvSpPr/>
            <p:nvPr/>
          </p:nvSpPr>
          <p:spPr>
            <a:xfrm>
              <a:off x="0" y="0"/>
              <a:ext cx="812800" cy="812800"/>
            </a:xfrm>
            <a:custGeom>
              <a:avLst/>
              <a:gdLst/>
              <a:ahLst/>
              <a:cxnLst/>
              <a:rect l="l" t="t" r="r" b="b"/>
              <a:pathLst>
                <a:path w="812800" h="812800">
                  <a:moveTo>
                    <a:pt x="29875" y="0"/>
                  </a:moveTo>
                  <a:lnTo>
                    <a:pt x="782925" y="0"/>
                  </a:lnTo>
                  <a:cubicBezTo>
                    <a:pt x="799425" y="0"/>
                    <a:pt x="812800" y="13375"/>
                    <a:pt x="812800" y="29875"/>
                  </a:cubicBezTo>
                  <a:lnTo>
                    <a:pt x="812800" y="782925"/>
                  </a:lnTo>
                  <a:cubicBezTo>
                    <a:pt x="812800" y="799425"/>
                    <a:pt x="799425" y="812800"/>
                    <a:pt x="782925" y="812800"/>
                  </a:cubicBezTo>
                  <a:lnTo>
                    <a:pt x="29875" y="812800"/>
                  </a:lnTo>
                  <a:cubicBezTo>
                    <a:pt x="13375" y="812800"/>
                    <a:pt x="0" y="799425"/>
                    <a:pt x="0" y="782925"/>
                  </a:cubicBezTo>
                  <a:lnTo>
                    <a:pt x="0" y="29875"/>
                  </a:lnTo>
                  <a:cubicBezTo>
                    <a:pt x="0" y="13375"/>
                    <a:pt x="13375" y="0"/>
                    <a:pt x="29875" y="0"/>
                  </a:cubicBezTo>
                  <a:close/>
                </a:path>
              </a:pathLst>
            </a:custGeom>
            <a:blipFill>
              <a:blip r:embed="rId5"/>
              <a:stretch>
                <a:fillRect t="-25000" b="-25000"/>
              </a:stretch>
            </a:blipFill>
          </p:spPr>
        </p:sp>
      </p:grpSp>
      <p:sp>
        <p:nvSpPr>
          <p:cNvPr id="18" name="TextBox 18"/>
          <p:cNvSpPr txBox="1"/>
          <p:nvPr/>
        </p:nvSpPr>
        <p:spPr>
          <a:xfrm>
            <a:off x="3375788" y="3677818"/>
            <a:ext cx="6360532" cy="261366"/>
          </a:xfrm>
          <a:prstGeom prst="rect">
            <a:avLst/>
          </a:prstGeom>
        </p:spPr>
        <p:txBody>
          <a:bodyPr lIns="0" tIns="0" rIns="0" bIns="0" rtlCol="0" anchor="t">
            <a:spAutoFit/>
          </a:bodyPr>
          <a:lstStyle/>
          <a:p>
            <a:pPr algn="l">
              <a:lnSpc>
                <a:spcPts val="2052"/>
              </a:lnSpc>
            </a:pPr>
            <a:r>
              <a:rPr lang="en-US" sz="1800" spc="171">
                <a:solidFill>
                  <a:srgbClr val="000000"/>
                </a:solidFill>
                <a:latin typeface="Gotham"/>
                <a:ea typeface="Gotham"/>
                <a:cs typeface="Gotham"/>
                <a:sym typeface="Gotham"/>
              </a:rPr>
              <a:t>SECURITY AND PRIVACY MEASURES</a:t>
            </a:r>
          </a:p>
        </p:txBody>
      </p:sp>
      <p:sp>
        <p:nvSpPr>
          <p:cNvPr id="19" name="TextBox 19"/>
          <p:cNvSpPr txBox="1"/>
          <p:nvPr/>
        </p:nvSpPr>
        <p:spPr>
          <a:xfrm>
            <a:off x="1557777" y="1885532"/>
            <a:ext cx="5943453" cy="1525586"/>
          </a:xfrm>
          <a:prstGeom prst="rect">
            <a:avLst/>
          </a:prstGeom>
        </p:spPr>
        <p:txBody>
          <a:bodyPr lIns="0" tIns="0" rIns="0" bIns="0" rtlCol="0" anchor="t">
            <a:spAutoFit/>
          </a:bodyPr>
          <a:lstStyle/>
          <a:p>
            <a:pPr algn="l">
              <a:lnSpc>
                <a:spcPts val="5937"/>
              </a:lnSpc>
            </a:pPr>
            <a:r>
              <a:rPr lang="en-US" sz="5208" b="1">
                <a:solidFill>
                  <a:srgbClr val="000000"/>
                </a:solidFill>
                <a:latin typeface="Gotham Bold"/>
                <a:ea typeface="Gotham Bold"/>
                <a:cs typeface="Gotham Bold"/>
                <a:sym typeface="Gotham Bold"/>
              </a:rPr>
              <a:t>Modules Completion</a:t>
            </a:r>
          </a:p>
        </p:txBody>
      </p:sp>
      <p:sp>
        <p:nvSpPr>
          <p:cNvPr id="20" name="TextBox 20"/>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21" name="TextBox 21"/>
          <p:cNvSpPr txBox="1"/>
          <p:nvPr/>
        </p:nvSpPr>
        <p:spPr>
          <a:xfrm>
            <a:off x="1377240" y="4075014"/>
            <a:ext cx="7548123" cy="4596765"/>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Model Training</a:t>
            </a:r>
          </a:p>
          <a:p>
            <a:pPr marL="518158" lvl="1" indent="-259079" algn="just">
              <a:lnSpc>
                <a:spcPts val="3359"/>
              </a:lnSpc>
              <a:buFont typeface="Arial"/>
              <a:buChar char="•"/>
            </a:pPr>
            <a:r>
              <a:rPr lang="en-US" sz="2399">
                <a:solidFill>
                  <a:srgbClr val="000000"/>
                </a:solidFill>
                <a:latin typeface="Gotham"/>
                <a:ea typeface="Gotham"/>
                <a:cs typeface="Gotham"/>
                <a:sym typeface="Gotham"/>
              </a:rPr>
              <a:t>Status: In Progress. We are currently training models and tuning hyperparameters.</a:t>
            </a:r>
          </a:p>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Fraud Detection</a:t>
            </a:r>
          </a:p>
          <a:p>
            <a:pPr marL="518158" lvl="1" indent="-259079" algn="just">
              <a:lnSpc>
                <a:spcPts val="3359"/>
              </a:lnSpc>
              <a:buFont typeface="Arial"/>
              <a:buChar char="•"/>
            </a:pPr>
            <a:r>
              <a:rPr lang="en-US" sz="2399">
                <a:solidFill>
                  <a:srgbClr val="000000"/>
                </a:solidFill>
                <a:latin typeface="Gotham"/>
                <a:ea typeface="Gotham"/>
                <a:cs typeface="Gotham"/>
                <a:sym typeface="Gotham"/>
              </a:rPr>
              <a:t>Status: Testing Phase. Models are being tested with live data to evaluate performance.</a:t>
            </a:r>
          </a:p>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Alert System</a:t>
            </a:r>
          </a:p>
          <a:p>
            <a:pPr marL="518158" lvl="1" indent="-259079" algn="just">
              <a:lnSpc>
                <a:spcPts val="3359"/>
              </a:lnSpc>
              <a:buFont typeface="Arial"/>
              <a:buChar char="•"/>
            </a:pPr>
            <a:r>
              <a:rPr lang="en-US" sz="2399">
                <a:solidFill>
                  <a:srgbClr val="000000"/>
                </a:solidFill>
                <a:latin typeface="Gotham"/>
                <a:ea typeface="Gotham"/>
                <a:cs typeface="Gotham"/>
                <a:sym typeface="Gotham"/>
              </a:rPr>
              <a:t>Status: Implementation Phase. Alerts are being integrated with the fraud detection system.</a:t>
            </a:r>
          </a:p>
          <a:p>
            <a:pPr algn="just">
              <a:lnSpc>
                <a:spcPts val="3359"/>
              </a:lnSpc>
            </a:pPr>
            <a:endParaRPr lang="en-US" sz="2399">
              <a:solidFill>
                <a:srgbClr val="000000"/>
              </a:solidFill>
              <a:latin typeface="Gotham"/>
              <a:ea typeface="Gotham"/>
              <a:cs typeface="Gotham"/>
              <a:sym typeface="Gotham"/>
            </a:endParaRPr>
          </a:p>
        </p:txBody>
      </p:sp>
      <p:sp>
        <p:nvSpPr>
          <p:cNvPr id="22" name="TextBox 22"/>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3" name="TextBox 23"/>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4" name="TextBox 24"/>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5" name="TextBox 25"/>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
        <p:nvSpPr>
          <p:cNvPr id="26" name="Freeform 26"/>
          <p:cNvSpPr/>
          <p:nvPr/>
        </p:nvSpPr>
        <p:spPr>
          <a:xfrm rot="-580997">
            <a:off x="9243809" y="2403089"/>
            <a:ext cx="2276182" cy="2393690"/>
          </a:xfrm>
          <a:custGeom>
            <a:avLst/>
            <a:gdLst/>
            <a:ahLst/>
            <a:cxnLst/>
            <a:rect l="l" t="t" r="r" b="b"/>
            <a:pathLst>
              <a:path w="2276182" h="2393690">
                <a:moveTo>
                  <a:pt x="0" y="0"/>
                </a:moveTo>
                <a:lnTo>
                  <a:pt x="2276182" y="0"/>
                </a:lnTo>
                <a:lnTo>
                  <a:pt x="2276182" y="2393690"/>
                </a:lnTo>
                <a:lnTo>
                  <a:pt x="0" y="2393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789515" y="910963"/>
            <a:ext cx="1432818" cy="492746"/>
            <a:chOff x="0" y="0"/>
            <a:chExt cx="377368" cy="129777"/>
          </a:xfrm>
        </p:grpSpPr>
        <p:sp>
          <p:nvSpPr>
            <p:cNvPr id="5" name="Freeform 5"/>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1581990" y="910963"/>
            <a:ext cx="1432818" cy="492746"/>
            <a:chOff x="0" y="0"/>
            <a:chExt cx="377368" cy="129777"/>
          </a:xfrm>
        </p:grpSpPr>
        <p:sp>
          <p:nvSpPr>
            <p:cNvPr id="8" name="Freeform 8"/>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9" name="TextBox 9"/>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3470384" y="910963"/>
            <a:ext cx="1432818" cy="492746"/>
            <a:chOff x="0" y="0"/>
            <a:chExt cx="377368" cy="129777"/>
          </a:xfrm>
        </p:grpSpPr>
        <p:sp>
          <p:nvSpPr>
            <p:cNvPr id="11" name="Freeform 11"/>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2" name="TextBox 12"/>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5246102" y="910963"/>
            <a:ext cx="1846138" cy="492746"/>
            <a:chOff x="0" y="0"/>
            <a:chExt cx="486226" cy="129777"/>
          </a:xfrm>
        </p:grpSpPr>
        <p:sp>
          <p:nvSpPr>
            <p:cNvPr id="14" name="Freeform 14"/>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5" name="TextBox 15"/>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288345" y="1810720"/>
            <a:ext cx="4938951" cy="493895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00" r="-25000"/>
              </a:stretch>
            </a:blipFill>
          </p:spPr>
        </p:sp>
      </p:grpSp>
      <p:grpSp>
        <p:nvGrpSpPr>
          <p:cNvPr id="18" name="Group 18"/>
          <p:cNvGrpSpPr/>
          <p:nvPr/>
        </p:nvGrpSpPr>
        <p:grpSpPr>
          <a:xfrm>
            <a:off x="4405406" y="4927781"/>
            <a:ext cx="4111165" cy="41111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5000" b="-25000"/>
              </a:stretch>
            </a:blipFill>
          </p:spPr>
        </p:sp>
      </p:grpSp>
      <p:sp>
        <p:nvSpPr>
          <p:cNvPr id="20" name="Freeform 20"/>
          <p:cNvSpPr/>
          <p:nvPr/>
        </p:nvSpPr>
        <p:spPr>
          <a:xfrm rot="-580997">
            <a:off x="5526726" y="3316359"/>
            <a:ext cx="2276182" cy="2393690"/>
          </a:xfrm>
          <a:custGeom>
            <a:avLst/>
            <a:gdLst/>
            <a:ahLst/>
            <a:cxnLst/>
            <a:rect l="l" t="t" r="r" b="b"/>
            <a:pathLst>
              <a:path w="2276182" h="2393690">
                <a:moveTo>
                  <a:pt x="0" y="0"/>
                </a:moveTo>
                <a:lnTo>
                  <a:pt x="2276182" y="0"/>
                </a:lnTo>
                <a:lnTo>
                  <a:pt x="2276182" y="2393690"/>
                </a:lnTo>
                <a:lnTo>
                  <a:pt x="0" y="2393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21"/>
          <p:cNvSpPr txBox="1"/>
          <p:nvPr/>
        </p:nvSpPr>
        <p:spPr>
          <a:xfrm>
            <a:off x="9671697" y="1829770"/>
            <a:ext cx="7137491" cy="773111"/>
          </a:xfrm>
          <a:prstGeom prst="rect">
            <a:avLst/>
          </a:prstGeom>
        </p:spPr>
        <p:txBody>
          <a:bodyPr lIns="0" tIns="0" rIns="0" bIns="0" rtlCol="0" anchor="t">
            <a:spAutoFit/>
          </a:bodyPr>
          <a:lstStyle/>
          <a:p>
            <a:pPr algn="l">
              <a:lnSpc>
                <a:spcPts val="5937"/>
              </a:lnSpc>
            </a:pPr>
            <a:r>
              <a:rPr lang="en-US" sz="5208" b="1">
                <a:solidFill>
                  <a:srgbClr val="000000"/>
                </a:solidFill>
                <a:latin typeface="Gotham Bold"/>
                <a:ea typeface="Gotham Bold"/>
                <a:cs typeface="Gotham Bold"/>
                <a:sym typeface="Gotham Bold"/>
              </a:rPr>
              <a:t>Modules Usage</a:t>
            </a:r>
          </a:p>
        </p:txBody>
      </p:sp>
      <p:sp>
        <p:nvSpPr>
          <p:cNvPr id="22" name="TextBox 22"/>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23" name="TextBox 23"/>
          <p:cNvSpPr txBox="1"/>
          <p:nvPr/>
        </p:nvSpPr>
        <p:spPr>
          <a:xfrm>
            <a:off x="9738372" y="2865757"/>
            <a:ext cx="8022331" cy="7111365"/>
          </a:xfrm>
          <a:prstGeom prst="rect">
            <a:avLst/>
          </a:prstGeom>
        </p:spPr>
        <p:txBody>
          <a:bodyPr lIns="0" tIns="0" rIns="0" bIns="0" rtlCol="0" anchor="t">
            <a:spAutoFit/>
          </a:bodyPr>
          <a:lstStyle/>
          <a:p>
            <a:pPr algn="just">
              <a:lnSpc>
                <a:spcPts val="3359"/>
              </a:lnSpc>
            </a:pPr>
            <a:r>
              <a:rPr lang="en-US" sz="2399" b="1">
                <a:solidFill>
                  <a:srgbClr val="000000"/>
                </a:solidFill>
                <a:latin typeface="Gotham Bold"/>
                <a:ea typeface="Gotham Bold"/>
                <a:cs typeface="Gotham Bold"/>
                <a:sym typeface="Gotham Bold"/>
              </a:rPr>
              <a:t>Data Collection</a:t>
            </a:r>
          </a:p>
          <a:p>
            <a:pPr marL="518158" lvl="1" indent="-259079" algn="just">
              <a:lnSpc>
                <a:spcPts val="3359"/>
              </a:lnSpc>
              <a:buFont typeface="Arial"/>
              <a:buChar char="•"/>
            </a:pPr>
            <a:r>
              <a:rPr lang="en-US" sz="2399">
                <a:solidFill>
                  <a:srgbClr val="000000"/>
                </a:solidFill>
                <a:latin typeface="Gotham"/>
                <a:ea typeface="Gotham"/>
                <a:cs typeface="Gotham"/>
                <a:sym typeface="Gotham"/>
              </a:rPr>
              <a:t>Usage: Provides the raw data necessary for model training and evaluation. Essential for understanding transaction patterns and user behavior.</a:t>
            </a:r>
          </a:p>
          <a:p>
            <a:pPr algn="just">
              <a:lnSpc>
                <a:spcPts val="3359"/>
              </a:lnSpc>
            </a:pPr>
            <a:r>
              <a:rPr lang="en-US" sz="2399" b="1">
                <a:solidFill>
                  <a:srgbClr val="000000"/>
                </a:solidFill>
                <a:latin typeface="Gotham Bold"/>
                <a:ea typeface="Gotham Bold"/>
                <a:cs typeface="Gotham Bold"/>
                <a:sym typeface="Gotham Bold"/>
              </a:rPr>
              <a:t>Model Training</a:t>
            </a:r>
          </a:p>
          <a:p>
            <a:pPr marL="518158" lvl="1" indent="-259079" algn="just">
              <a:lnSpc>
                <a:spcPts val="3359"/>
              </a:lnSpc>
              <a:buFont typeface="Arial"/>
              <a:buChar char="•"/>
            </a:pPr>
            <a:r>
              <a:rPr lang="en-US" sz="2399">
                <a:solidFill>
                  <a:srgbClr val="000000"/>
                </a:solidFill>
                <a:latin typeface="Gotham"/>
                <a:ea typeface="Gotham"/>
                <a:cs typeface="Gotham"/>
                <a:sym typeface="Gotham"/>
              </a:rPr>
              <a:t>Usage: Develops a predictive model that can identify fraud based on historical transaction data.</a:t>
            </a:r>
          </a:p>
          <a:p>
            <a:pPr algn="just">
              <a:lnSpc>
                <a:spcPts val="3359"/>
              </a:lnSpc>
            </a:pPr>
            <a:r>
              <a:rPr lang="en-US" sz="2399" b="1">
                <a:solidFill>
                  <a:srgbClr val="000000"/>
                </a:solidFill>
                <a:latin typeface="Gotham Bold"/>
                <a:ea typeface="Gotham Bold"/>
                <a:cs typeface="Gotham Bold"/>
                <a:sym typeface="Gotham Bold"/>
              </a:rPr>
              <a:t>Fraud Detection</a:t>
            </a:r>
          </a:p>
          <a:p>
            <a:pPr marL="518158" lvl="1" indent="-259079" algn="just">
              <a:lnSpc>
                <a:spcPts val="3359"/>
              </a:lnSpc>
              <a:buFont typeface="Arial"/>
              <a:buChar char="•"/>
            </a:pPr>
            <a:r>
              <a:rPr lang="en-US" sz="2399">
                <a:solidFill>
                  <a:srgbClr val="000000"/>
                </a:solidFill>
                <a:latin typeface="Gotham"/>
                <a:ea typeface="Gotham"/>
                <a:cs typeface="Gotham"/>
                <a:sym typeface="Gotham"/>
              </a:rPr>
              <a:t>Usage: Analyzes new transactions to detect and flag potential fraud in real-time.</a:t>
            </a:r>
          </a:p>
          <a:p>
            <a:pPr algn="just">
              <a:lnSpc>
                <a:spcPts val="3359"/>
              </a:lnSpc>
            </a:pPr>
            <a:r>
              <a:rPr lang="en-US" sz="2399" b="1">
                <a:solidFill>
                  <a:srgbClr val="000000"/>
                </a:solidFill>
                <a:latin typeface="Gotham Bold"/>
                <a:ea typeface="Gotham Bold"/>
                <a:cs typeface="Gotham Bold"/>
                <a:sym typeface="Gotham Bold"/>
              </a:rPr>
              <a:t>Alert System</a:t>
            </a:r>
          </a:p>
          <a:p>
            <a:pPr marL="518158" lvl="1" indent="-259079" algn="just">
              <a:lnSpc>
                <a:spcPts val="3359"/>
              </a:lnSpc>
              <a:buFont typeface="Arial"/>
              <a:buChar char="•"/>
            </a:pPr>
            <a:r>
              <a:rPr lang="en-US" sz="2399">
                <a:solidFill>
                  <a:srgbClr val="000000"/>
                </a:solidFill>
                <a:latin typeface="Gotham"/>
                <a:ea typeface="Gotham"/>
                <a:cs typeface="Gotham"/>
                <a:sym typeface="Gotham"/>
              </a:rPr>
              <a:t>Usage: Notifies relevant parties when fraudulent transactions are detected, allowing for prompt response.</a:t>
            </a:r>
          </a:p>
          <a:p>
            <a:pPr algn="just">
              <a:lnSpc>
                <a:spcPts val="3359"/>
              </a:lnSpc>
            </a:pPr>
            <a:endParaRPr lang="en-US" sz="2399">
              <a:solidFill>
                <a:srgbClr val="000000"/>
              </a:solidFill>
              <a:latin typeface="Gotham"/>
              <a:ea typeface="Gotham"/>
              <a:cs typeface="Gotham"/>
              <a:sym typeface="Gotham"/>
            </a:endParaRPr>
          </a:p>
        </p:txBody>
      </p:sp>
      <p:sp>
        <p:nvSpPr>
          <p:cNvPr id="24" name="TextBox 24"/>
          <p:cNvSpPr txBox="1"/>
          <p:nvPr/>
        </p:nvSpPr>
        <p:spPr>
          <a:xfrm>
            <a:off x="10191471" y="990600"/>
            <a:ext cx="992762"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Home </a:t>
            </a:r>
          </a:p>
        </p:txBody>
      </p:sp>
      <p:sp>
        <p:nvSpPr>
          <p:cNvPr id="25" name="TextBox 25"/>
          <p:cNvSpPr txBox="1"/>
          <p:nvPr/>
        </p:nvSpPr>
        <p:spPr>
          <a:xfrm>
            <a:off x="11774783"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About Us</a:t>
            </a:r>
          </a:p>
        </p:txBody>
      </p:sp>
      <p:sp>
        <p:nvSpPr>
          <p:cNvPr id="26" name="TextBox 26"/>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7" name="TextBox 27"/>
          <p:cNvSpPr txBox="1"/>
          <p:nvPr/>
        </p:nvSpPr>
        <p:spPr>
          <a:xfrm>
            <a:off x="15451211" y="990600"/>
            <a:ext cx="1876976"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Get in Touch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789515" y="910963"/>
            <a:ext cx="1432818" cy="492746"/>
            <a:chOff x="0" y="0"/>
            <a:chExt cx="377368" cy="129777"/>
          </a:xfrm>
        </p:grpSpPr>
        <p:sp>
          <p:nvSpPr>
            <p:cNvPr id="5" name="Freeform 5"/>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11581990" y="910963"/>
            <a:ext cx="1432818" cy="492746"/>
            <a:chOff x="0" y="0"/>
            <a:chExt cx="377368" cy="129777"/>
          </a:xfrm>
        </p:grpSpPr>
        <p:sp>
          <p:nvSpPr>
            <p:cNvPr id="8" name="Freeform 8"/>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9" name="TextBox 9"/>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3470384" y="910963"/>
            <a:ext cx="1432818" cy="492746"/>
            <a:chOff x="0" y="0"/>
            <a:chExt cx="377368" cy="129777"/>
          </a:xfrm>
        </p:grpSpPr>
        <p:sp>
          <p:nvSpPr>
            <p:cNvPr id="11" name="Freeform 11"/>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2" name="TextBox 12"/>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5246102" y="910963"/>
            <a:ext cx="1846138" cy="492746"/>
            <a:chOff x="0" y="0"/>
            <a:chExt cx="486226" cy="129777"/>
          </a:xfrm>
        </p:grpSpPr>
        <p:sp>
          <p:nvSpPr>
            <p:cNvPr id="14" name="Freeform 14"/>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5" name="TextBox 15"/>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0220474" y="2210489"/>
            <a:ext cx="8179381" cy="8179381"/>
            <a:chOff x="0" y="0"/>
            <a:chExt cx="6350000" cy="6350000"/>
          </a:xfrm>
        </p:grpSpPr>
        <p:sp>
          <p:nvSpPr>
            <p:cNvPr id="17" name="Freeform 17"/>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5"/>
              <a:stretch>
                <a:fillRect l="-16666" r="-16666"/>
              </a:stretch>
            </a:blipFill>
          </p:spPr>
        </p:sp>
      </p:grpSp>
      <p:sp>
        <p:nvSpPr>
          <p:cNvPr id="18" name="Freeform 18"/>
          <p:cNvSpPr/>
          <p:nvPr/>
        </p:nvSpPr>
        <p:spPr>
          <a:xfrm rot="-580997">
            <a:off x="11590218" y="2841688"/>
            <a:ext cx="2276182" cy="2393690"/>
          </a:xfrm>
          <a:custGeom>
            <a:avLst/>
            <a:gdLst/>
            <a:ahLst/>
            <a:cxnLst/>
            <a:rect l="l" t="t" r="r" b="b"/>
            <a:pathLst>
              <a:path w="2276182" h="2393690">
                <a:moveTo>
                  <a:pt x="0" y="0"/>
                </a:moveTo>
                <a:lnTo>
                  <a:pt x="2276182" y="0"/>
                </a:lnTo>
                <a:lnTo>
                  <a:pt x="2276182" y="2393690"/>
                </a:lnTo>
                <a:lnTo>
                  <a:pt x="0" y="2393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4085510" y="3315573"/>
            <a:ext cx="6668064" cy="274464"/>
          </a:xfrm>
          <a:prstGeom prst="rect">
            <a:avLst/>
          </a:prstGeom>
        </p:spPr>
        <p:txBody>
          <a:bodyPr lIns="0" tIns="0" rIns="0" bIns="0" rtlCol="0" anchor="t">
            <a:spAutoFit/>
          </a:bodyPr>
          <a:lstStyle/>
          <a:p>
            <a:pPr algn="l">
              <a:lnSpc>
                <a:spcPts val="2151"/>
              </a:lnSpc>
            </a:pPr>
            <a:r>
              <a:rPr lang="en-US" sz="1887" spc="179">
                <a:solidFill>
                  <a:srgbClr val="000000"/>
                </a:solidFill>
                <a:latin typeface="Gotham"/>
                <a:ea typeface="Gotham"/>
                <a:cs typeface="Gotham"/>
                <a:sym typeface="Gotham"/>
              </a:rPr>
              <a:t>POPULAR MOBILE PAYMENT APPS</a:t>
            </a:r>
          </a:p>
        </p:txBody>
      </p:sp>
      <p:sp>
        <p:nvSpPr>
          <p:cNvPr id="20" name="TextBox 20"/>
          <p:cNvSpPr txBox="1"/>
          <p:nvPr/>
        </p:nvSpPr>
        <p:spPr>
          <a:xfrm>
            <a:off x="1829296" y="1655817"/>
            <a:ext cx="7941169" cy="1525586"/>
          </a:xfrm>
          <a:prstGeom prst="rect">
            <a:avLst/>
          </a:prstGeom>
        </p:spPr>
        <p:txBody>
          <a:bodyPr lIns="0" tIns="0" rIns="0" bIns="0" rtlCol="0" anchor="t">
            <a:spAutoFit/>
          </a:bodyPr>
          <a:lstStyle/>
          <a:p>
            <a:pPr algn="l">
              <a:lnSpc>
                <a:spcPts val="5937"/>
              </a:lnSpc>
            </a:pPr>
            <a:r>
              <a:rPr lang="en-US" sz="5208" b="1">
                <a:solidFill>
                  <a:srgbClr val="000000"/>
                </a:solidFill>
                <a:latin typeface="Gotham Bold"/>
                <a:ea typeface="Gotham Bold"/>
                <a:cs typeface="Gotham Bold"/>
                <a:sym typeface="Gotham Bold"/>
              </a:rPr>
              <a:t>Project Implementation</a:t>
            </a:r>
          </a:p>
        </p:txBody>
      </p:sp>
      <p:sp>
        <p:nvSpPr>
          <p:cNvPr id="21" name="TextBox 21"/>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22" name="TextBox 22"/>
          <p:cNvSpPr txBox="1"/>
          <p:nvPr/>
        </p:nvSpPr>
        <p:spPr>
          <a:xfrm>
            <a:off x="1028700" y="3666237"/>
            <a:ext cx="8413666" cy="6273165"/>
          </a:xfrm>
          <a:prstGeom prst="rect">
            <a:avLst/>
          </a:prstGeom>
        </p:spPr>
        <p:txBody>
          <a:bodyPr lIns="0" tIns="0" rIns="0" bIns="0" rtlCol="0" anchor="t">
            <a:spAutoFit/>
          </a:bodyPr>
          <a:lstStyle/>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Data Integration </a:t>
            </a:r>
            <a:r>
              <a:rPr lang="en-US" sz="2399">
                <a:solidFill>
                  <a:srgbClr val="000000"/>
                </a:solidFill>
                <a:latin typeface="Gotham"/>
                <a:ea typeface="Gotham"/>
                <a:cs typeface="Gotham"/>
                <a:sym typeface="Gotham"/>
              </a:rPr>
              <a:t>Aggregate transaction data from multiple sources and integrate it into a unified database.</a:t>
            </a:r>
          </a:p>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Model Development</a:t>
            </a:r>
            <a:r>
              <a:rPr lang="en-US" sz="2399">
                <a:solidFill>
                  <a:srgbClr val="000000"/>
                </a:solidFill>
                <a:latin typeface="Gotham"/>
                <a:ea typeface="Gotham"/>
                <a:cs typeface="Gotham"/>
                <a:sym typeface="Gotham"/>
              </a:rPr>
              <a:t> Build and train machine learning models using historical transaction data.</a:t>
            </a:r>
          </a:p>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System Integration</a:t>
            </a:r>
            <a:r>
              <a:rPr lang="en-US" sz="2399">
                <a:solidFill>
                  <a:srgbClr val="000000"/>
                </a:solidFill>
                <a:latin typeface="Gotham"/>
                <a:ea typeface="Gotham"/>
                <a:cs typeface="Gotham"/>
                <a:sym typeface="Gotham"/>
              </a:rPr>
              <a:t> Embed the trained model into the UPI transaction processing system for real-time fraud detection.</a:t>
            </a:r>
          </a:p>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Testing </a:t>
            </a:r>
            <a:r>
              <a:rPr lang="en-US" sz="2399">
                <a:solidFill>
                  <a:srgbClr val="000000"/>
                </a:solidFill>
                <a:latin typeface="Gotham"/>
                <a:ea typeface="Gotham"/>
                <a:cs typeface="Gotham"/>
                <a:sym typeface="Gotham"/>
              </a:rPr>
              <a:t>Evaluate the system’s performance using historical and live data to ensure accuracy and reliability.</a:t>
            </a:r>
          </a:p>
          <a:p>
            <a:pPr marL="518158" lvl="1" indent="-259079" algn="just">
              <a:lnSpc>
                <a:spcPts val="3359"/>
              </a:lnSpc>
              <a:buFont typeface="Arial"/>
              <a:buChar char="•"/>
            </a:pPr>
            <a:r>
              <a:rPr lang="en-US" sz="2399" b="1">
                <a:solidFill>
                  <a:srgbClr val="000000"/>
                </a:solidFill>
                <a:latin typeface="Gotham Bold"/>
                <a:ea typeface="Gotham Bold"/>
                <a:cs typeface="Gotham Bold"/>
                <a:sym typeface="Gotham Bold"/>
              </a:rPr>
              <a:t>Monitoring </a:t>
            </a:r>
            <a:r>
              <a:rPr lang="en-US" sz="2399">
                <a:solidFill>
                  <a:srgbClr val="000000"/>
                </a:solidFill>
                <a:latin typeface="Gotham"/>
                <a:ea typeface="Gotham"/>
                <a:cs typeface="Gotham"/>
                <a:sym typeface="Gotham"/>
              </a:rPr>
              <a:t>Continuously monitor system performance, adjust model parameters, and update with new data as necessary.</a:t>
            </a:r>
          </a:p>
          <a:p>
            <a:pPr algn="just">
              <a:lnSpc>
                <a:spcPts val="3359"/>
              </a:lnSpc>
            </a:pPr>
            <a:endParaRPr lang="en-US" sz="2399">
              <a:solidFill>
                <a:srgbClr val="000000"/>
              </a:solidFill>
              <a:latin typeface="Gotham"/>
              <a:ea typeface="Gotham"/>
              <a:cs typeface="Gotham"/>
              <a:sym typeface="Gotham"/>
            </a:endParaRPr>
          </a:p>
        </p:txBody>
      </p:sp>
      <p:sp>
        <p:nvSpPr>
          <p:cNvPr id="23" name="TextBox 23"/>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4" name="TextBox 24"/>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5" name="TextBox 25"/>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6" name="TextBox 26"/>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342646" y="447675"/>
            <a:ext cx="7981437" cy="752475"/>
          </a:xfrm>
          <a:prstGeom prst="rect">
            <a:avLst/>
          </a:prstGeom>
        </p:spPr>
        <p:txBody>
          <a:bodyPr lIns="0" tIns="0" rIns="0" bIns="0" rtlCol="0" anchor="t">
            <a:spAutoFit/>
          </a:bodyPr>
          <a:lstStyle/>
          <a:p>
            <a:pPr algn="ctr">
              <a:lnSpc>
                <a:spcPts val="5700"/>
              </a:lnSpc>
            </a:pPr>
            <a:r>
              <a:rPr lang="en-US" sz="5000">
                <a:solidFill>
                  <a:srgbClr val="000000"/>
                </a:solidFill>
                <a:latin typeface="Gotham"/>
                <a:ea typeface="Gotham"/>
                <a:cs typeface="Gotham"/>
                <a:sym typeface="Gotham"/>
              </a:rPr>
              <a:t>Program Implementation</a:t>
            </a:r>
          </a:p>
        </p:txBody>
      </p:sp>
      <p:grpSp>
        <p:nvGrpSpPr>
          <p:cNvPr id="4" name="Group 4"/>
          <p:cNvGrpSpPr/>
          <p:nvPr/>
        </p:nvGrpSpPr>
        <p:grpSpPr>
          <a:xfrm>
            <a:off x="4800946" y="390525"/>
            <a:ext cx="8931486" cy="1028700"/>
            <a:chOff x="0" y="0"/>
            <a:chExt cx="2352326" cy="270933"/>
          </a:xfrm>
        </p:grpSpPr>
        <p:sp>
          <p:nvSpPr>
            <p:cNvPr id="5" name="Freeform 5"/>
            <p:cNvSpPr/>
            <p:nvPr/>
          </p:nvSpPr>
          <p:spPr>
            <a:xfrm>
              <a:off x="0" y="0"/>
              <a:ext cx="2352326" cy="270933"/>
            </a:xfrm>
            <a:custGeom>
              <a:avLst/>
              <a:gdLst/>
              <a:ahLst/>
              <a:cxnLst/>
              <a:rect l="l" t="t" r="r" b="b"/>
              <a:pathLst>
                <a:path w="2352326" h="270933">
                  <a:moveTo>
                    <a:pt x="86681" y="0"/>
                  </a:moveTo>
                  <a:lnTo>
                    <a:pt x="2265644" y="0"/>
                  </a:lnTo>
                  <a:cubicBezTo>
                    <a:pt x="2313517" y="0"/>
                    <a:pt x="2352326" y="38808"/>
                    <a:pt x="2352326" y="86681"/>
                  </a:cubicBezTo>
                  <a:lnTo>
                    <a:pt x="2352326" y="184252"/>
                  </a:lnTo>
                  <a:cubicBezTo>
                    <a:pt x="2352326" y="207241"/>
                    <a:pt x="2343193" y="229289"/>
                    <a:pt x="2326937" y="245545"/>
                  </a:cubicBezTo>
                  <a:cubicBezTo>
                    <a:pt x="2310681" y="261801"/>
                    <a:pt x="2288634" y="270933"/>
                    <a:pt x="2265644" y="270933"/>
                  </a:cubicBezTo>
                  <a:lnTo>
                    <a:pt x="86681" y="270933"/>
                  </a:lnTo>
                  <a:cubicBezTo>
                    <a:pt x="38808" y="270933"/>
                    <a:pt x="0" y="232125"/>
                    <a:pt x="0" y="184252"/>
                  </a:cubicBezTo>
                  <a:lnTo>
                    <a:pt x="0" y="86681"/>
                  </a:lnTo>
                  <a:cubicBezTo>
                    <a:pt x="0" y="63692"/>
                    <a:pt x="9132" y="41644"/>
                    <a:pt x="25388" y="25388"/>
                  </a:cubicBezTo>
                  <a:cubicBezTo>
                    <a:pt x="41644" y="9132"/>
                    <a:pt x="63692" y="0"/>
                    <a:pt x="86681"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38100"/>
              <a:ext cx="2352326" cy="309033"/>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a:off x="0" y="2008507"/>
            <a:ext cx="9729816" cy="6191881"/>
          </a:xfrm>
          <a:custGeom>
            <a:avLst/>
            <a:gdLst/>
            <a:ahLst/>
            <a:cxnLst/>
            <a:rect l="l" t="t" r="r" b="b"/>
            <a:pathLst>
              <a:path w="9729816" h="6191881">
                <a:moveTo>
                  <a:pt x="0" y="0"/>
                </a:moveTo>
                <a:lnTo>
                  <a:pt x="9729816" y="0"/>
                </a:lnTo>
                <a:lnTo>
                  <a:pt x="9729816" y="6191881"/>
                </a:lnTo>
                <a:lnTo>
                  <a:pt x="0" y="6191881"/>
                </a:lnTo>
                <a:lnTo>
                  <a:pt x="0" y="0"/>
                </a:lnTo>
                <a:close/>
              </a:path>
            </a:pathLst>
          </a:custGeom>
          <a:blipFill>
            <a:blip r:embed="rId3"/>
            <a:stretch>
              <a:fillRect r="-21624" b="-7311"/>
            </a:stretch>
          </a:blipFill>
        </p:spPr>
      </p:sp>
      <p:sp>
        <p:nvSpPr>
          <p:cNvPr id="8" name="Freeform 8"/>
          <p:cNvSpPr/>
          <p:nvPr/>
        </p:nvSpPr>
        <p:spPr>
          <a:xfrm>
            <a:off x="9304789" y="2014473"/>
            <a:ext cx="8983211" cy="6198999"/>
          </a:xfrm>
          <a:custGeom>
            <a:avLst/>
            <a:gdLst/>
            <a:ahLst/>
            <a:cxnLst/>
            <a:rect l="l" t="t" r="r" b="b"/>
            <a:pathLst>
              <a:path w="8983211" h="6198999">
                <a:moveTo>
                  <a:pt x="0" y="0"/>
                </a:moveTo>
                <a:lnTo>
                  <a:pt x="8983211" y="0"/>
                </a:lnTo>
                <a:lnTo>
                  <a:pt x="8983211" y="6198999"/>
                </a:lnTo>
                <a:lnTo>
                  <a:pt x="0" y="6198999"/>
                </a:lnTo>
                <a:lnTo>
                  <a:pt x="0" y="0"/>
                </a:lnTo>
                <a:close/>
              </a:path>
            </a:pathLst>
          </a:custGeom>
          <a:blipFill>
            <a:blip r:embed="rId4"/>
            <a:stretch>
              <a:fillRect l="-277" r="-16320"/>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4710102" y="695325"/>
            <a:ext cx="7981437" cy="752475"/>
          </a:xfrm>
          <a:prstGeom prst="rect">
            <a:avLst/>
          </a:prstGeom>
        </p:spPr>
        <p:txBody>
          <a:bodyPr lIns="0" tIns="0" rIns="0" bIns="0" rtlCol="0" anchor="t">
            <a:spAutoFit/>
          </a:bodyPr>
          <a:lstStyle/>
          <a:p>
            <a:pPr algn="ctr">
              <a:lnSpc>
                <a:spcPts val="5700"/>
              </a:lnSpc>
            </a:pPr>
            <a:r>
              <a:rPr lang="en-US" sz="5000">
                <a:solidFill>
                  <a:srgbClr val="000000"/>
                </a:solidFill>
                <a:latin typeface="Gotham"/>
                <a:ea typeface="Gotham"/>
                <a:cs typeface="Gotham"/>
                <a:sym typeface="Gotham"/>
              </a:rPr>
              <a:t>output</a:t>
            </a:r>
          </a:p>
        </p:txBody>
      </p:sp>
      <p:grpSp>
        <p:nvGrpSpPr>
          <p:cNvPr id="4" name="Group 4"/>
          <p:cNvGrpSpPr/>
          <p:nvPr/>
        </p:nvGrpSpPr>
        <p:grpSpPr>
          <a:xfrm>
            <a:off x="6345642" y="597402"/>
            <a:ext cx="4824656" cy="1224546"/>
            <a:chOff x="0" y="0"/>
            <a:chExt cx="1270691" cy="322514"/>
          </a:xfrm>
        </p:grpSpPr>
        <p:sp>
          <p:nvSpPr>
            <p:cNvPr id="5" name="Freeform 5"/>
            <p:cNvSpPr/>
            <p:nvPr/>
          </p:nvSpPr>
          <p:spPr>
            <a:xfrm>
              <a:off x="0" y="0"/>
              <a:ext cx="1270691" cy="322514"/>
            </a:xfrm>
            <a:custGeom>
              <a:avLst/>
              <a:gdLst/>
              <a:ahLst/>
              <a:cxnLst/>
              <a:rect l="l" t="t" r="r" b="b"/>
              <a:pathLst>
                <a:path w="1270691" h="322514">
                  <a:moveTo>
                    <a:pt x="160466" y="0"/>
                  </a:moveTo>
                  <a:lnTo>
                    <a:pt x="1110225" y="0"/>
                  </a:lnTo>
                  <a:cubicBezTo>
                    <a:pt x="1198848" y="0"/>
                    <a:pt x="1270691" y="71843"/>
                    <a:pt x="1270691" y="160466"/>
                  </a:cubicBezTo>
                  <a:lnTo>
                    <a:pt x="1270691" y="162048"/>
                  </a:lnTo>
                  <a:cubicBezTo>
                    <a:pt x="1270691" y="204607"/>
                    <a:pt x="1253785" y="245422"/>
                    <a:pt x="1223692" y="275515"/>
                  </a:cubicBezTo>
                  <a:cubicBezTo>
                    <a:pt x="1193599" y="305608"/>
                    <a:pt x="1152784" y="322514"/>
                    <a:pt x="1110225" y="322514"/>
                  </a:cubicBezTo>
                  <a:lnTo>
                    <a:pt x="160466" y="322514"/>
                  </a:lnTo>
                  <a:cubicBezTo>
                    <a:pt x="71843" y="322514"/>
                    <a:pt x="0" y="250671"/>
                    <a:pt x="0" y="162048"/>
                  </a:cubicBezTo>
                  <a:lnTo>
                    <a:pt x="0" y="160466"/>
                  </a:lnTo>
                  <a:cubicBezTo>
                    <a:pt x="0" y="71843"/>
                    <a:pt x="71843" y="0"/>
                    <a:pt x="160466"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38100"/>
              <a:ext cx="1270691" cy="360614"/>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a:off x="4159306" y="2584549"/>
            <a:ext cx="9292579" cy="5727501"/>
          </a:xfrm>
          <a:custGeom>
            <a:avLst/>
            <a:gdLst/>
            <a:ahLst/>
            <a:cxnLst/>
            <a:rect l="l" t="t" r="r" b="b"/>
            <a:pathLst>
              <a:path w="9292579" h="5727501">
                <a:moveTo>
                  <a:pt x="0" y="0"/>
                </a:moveTo>
                <a:lnTo>
                  <a:pt x="9292579" y="0"/>
                </a:lnTo>
                <a:lnTo>
                  <a:pt x="9292579" y="5727502"/>
                </a:lnTo>
                <a:lnTo>
                  <a:pt x="0" y="5727502"/>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5" name="TextBox 5"/>
          <p:cNvSpPr txBox="1"/>
          <p:nvPr/>
        </p:nvSpPr>
        <p:spPr>
          <a:xfrm>
            <a:off x="3664240" y="2388358"/>
            <a:ext cx="10959521" cy="773111"/>
          </a:xfrm>
          <a:prstGeom prst="rect">
            <a:avLst/>
          </a:prstGeom>
        </p:spPr>
        <p:txBody>
          <a:bodyPr lIns="0" tIns="0" rIns="0" bIns="0" rtlCol="0" anchor="t">
            <a:spAutoFit/>
          </a:bodyPr>
          <a:lstStyle/>
          <a:p>
            <a:pPr algn="ctr">
              <a:lnSpc>
                <a:spcPts val="5937"/>
              </a:lnSpc>
            </a:pPr>
            <a:r>
              <a:rPr lang="en-US" sz="5208" b="1">
                <a:solidFill>
                  <a:srgbClr val="000000"/>
                </a:solidFill>
                <a:latin typeface="Gotham Bold"/>
                <a:ea typeface="Gotham Bold"/>
                <a:cs typeface="Gotham Bold"/>
                <a:sym typeface="Gotham Bold"/>
              </a:rPr>
              <a:t>Conclusion</a:t>
            </a:r>
          </a:p>
        </p:txBody>
      </p:sp>
      <p:sp>
        <p:nvSpPr>
          <p:cNvPr id="6" name="TextBox 6"/>
          <p:cNvSpPr txBox="1"/>
          <p:nvPr/>
        </p:nvSpPr>
        <p:spPr>
          <a:xfrm>
            <a:off x="1903409" y="3807774"/>
            <a:ext cx="1960812" cy="442371"/>
          </a:xfrm>
          <a:prstGeom prst="rect">
            <a:avLst/>
          </a:prstGeom>
        </p:spPr>
        <p:txBody>
          <a:bodyPr lIns="0" tIns="0" rIns="0" bIns="0" rtlCol="0" anchor="t">
            <a:spAutoFit/>
          </a:bodyPr>
          <a:lstStyle/>
          <a:p>
            <a:pPr algn="l">
              <a:lnSpc>
                <a:spcPts val="3481"/>
              </a:lnSpc>
            </a:pPr>
            <a:r>
              <a:rPr lang="en-US" sz="3053" b="1">
                <a:solidFill>
                  <a:srgbClr val="000000"/>
                </a:solidFill>
                <a:latin typeface="Gotham Bold"/>
                <a:ea typeface="Gotham Bold"/>
                <a:cs typeface="Gotham Bold"/>
                <a:sym typeface="Gotham Bold"/>
              </a:rPr>
              <a:t>Summary</a:t>
            </a:r>
          </a:p>
        </p:txBody>
      </p:sp>
      <p:sp>
        <p:nvSpPr>
          <p:cNvPr id="7" name="TextBox 7"/>
          <p:cNvSpPr txBox="1"/>
          <p:nvPr/>
        </p:nvSpPr>
        <p:spPr>
          <a:xfrm>
            <a:off x="10681132" y="3807774"/>
            <a:ext cx="2840894" cy="442371"/>
          </a:xfrm>
          <a:prstGeom prst="rect">
            <a:avLst/>
          </a:prstGeom>
        </p:spPr>
        <p:txBody>
          <a:bodyPr lIns="0" tIns="0" rIns="0" bIns="0" rtlCol="0" anchor="t">
            <a:spAutoFit/>
          </a:bodyPr>
          <a:lstStyle/>
          <a:p>
            <a:pPr algn="l">
              <a:lnSpc>
                <a:spcPts val="3481"/>
              </a:lnSpc>
            </a:pPr>
            <a:r>
              <a:rPr lang="en-US" sz="3053" b="1">
                <a:solidFill>
                  <a:srgbClr val="000000"/>
                </a:solidFill>
                <a:latin typeface="Gotham Bold"/>
                <a:ea typeface="Gotham Bold"/>
                <a:cs typeface="Gotham Bold"/>
                <a:sym typeface="Gotham Bold"/>
              </a:rPr>
              <a:t>Future Work</a:t>
            </a:r>
          </a:p>
        </p:txBody>
      </p:sp>
      <p:sp>
        <p:nvSpPr>
          <p:cNvPr id="8" name="TextBox 8"/>
          <p:cNvSpPr txBox="1"/>
          <p:nvPr/>
        </p:nvSpPr>
        <p:spPr>
          <a:xfrm>
            <a:off x="10690657" y="7035595"/>
            <a:ext cx="3645237" cy="442371"/>
          </a:xfrm>
          <a:prstGeom prst="rect">
            <a:avLst/>
          </a:prstGeom>
        </p:spPr>
        <p:txBody>
          <a:bodyPr lIns="0" tIns="0" rIns="0" bIns="0" rtlCol="0" anchor="t">
            <a:spAutoFit/>
          </a:bodyPr>
          <a:lstStyle/>
          <a:p>
            <a:pPr algn="l">
              <a:lnSpc>
                <a:spcPts val="3481"/>
              </a:lnSpc>
            </a:pPr>
            <a:r>
              <a:rPr lang="en-US" sz="3053" b="1">
                <a:solidFill>
                  <a:srgbClr val="000000"/>
                </a:solidFill>
                <a:latin typeface="Gotham Bold"/>
                <a:ea typeface="Gotham Bold"/>
                <a:cs typeface="Gotham Bold"/>
                <a:sym typeface="Gotham Bold"/>
              </a:rPr>
              <a:t>Closing Remarks</a:t>
            </a:r>
          </a:p>
        </p:txBody>
      </p:sp>
      <p:sp>
        <p:nvSpPr>
          <p:cNvPr id="9" name="TextBox 9"/>
          <p:cNvSpPr txBox="1"/>
          <p:nvPr/>
        </p:nvSpPr>
        <p:spPr>
          <a:xfrm>
            <a:off x="1903409" y="6872259"/>
            <a:ext cx="3921624" cy="442371"/>
          </a:xfrm>
          <a:prstGeom prst="rect">
            <a:avLst/>
          </a:prstGeom>
        </p:spPr>
        <p:txBody>
          <a:bodyPr lIns="0" tIns="0" rIns="0" bIns="0" rtlCol="0" anchor="t">
            <a:spAutoFit/>
          </a:bodyPr>
          <a:lstStyle/>
          <a:p>
            <a:pPr algn="l">
              <a:lnSpc>
                <a:spcPts val="3481"/>
              </a:lnSpc>
            </a:pPr>
            <a:r>
              <a:rPr lang="en-US" sz="3053" b="1">
                <a:solidFill>
                  <a:srgbClr val="000000"/>
                </a:solidFill>
                <a:latin typeface="Gotham Bold"/>
                <a:ea typeface="Gotham Bold"/>
                <a:cs typeface="Gotham Bold"/>
                <a:sym typeface="Gotham Bold"/>
              </a:rPr>
              <a:t>Achievements</a:t>
            </a:r>
          </a:p>
        </p:txBody>
      </p:sp>
      <p:sp>
        <p:nvSpPr>
          <p:cNvPr id="10" name="TextBox 10"/>
          <p:cNvSpPr txBox="1"/>
          <p:nvPr/>
        </p:nvSpPr>
        <p:spPr>
          <a:xfrm>
            <a:off x="2036759" y="4401934"/>
            <a:ext cx="6016099" cy="2501265"/>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000000"/>
                </a:solidFill>
                <a:latin typeface="Gotham"/>
                <a:ea typeface="Gotham"/>
                <a:cs typeface="Gotham"/>
                <a:sym typeface="Gotham"/>
              </a:rPr>
              <a:t>Successfully developed a machine learning model to detect fraudulent UPI transactions, incorporating real-time fraud detection and alerting systems.</a:t>
            </a:r>
          </a:p>
          <a:p>
            <a:pPr algn="just">
              <a:lnSpc>
                <a:spcPts val="3359"/>
              </a:lnSpc>
            </a:pPr>
            <a:endParaRPr lang="en-US" sz="2399">
              <a:solidFill>
                <a:srgbClr val="000000"/>
              </a:solidFill>
              <a:latin typeface="Gotham"/>
              <a:ea typeface="Gotham"/>
              <a:cs typeface="Gotham"/>
              <a:sym typeface="Gotham"/>
            </a:endParaRPr>
          </a:p>
        </p:txBody>
      </p:sp>
      <p:sp>
        <p:nvSpPr>
          <p:cNvPr id="11" name="TextBox 11"/>
          <p:cNvSpPr txBox="1"/>
          <p:nvPr/>
        </p:nvSpPr>
        <p:spPr>
          <a:xfrm>
            <a:off x="10770063" y="4326891"/>
            <a:ext cx="6331702" cy="2920365"/>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000000"/>
                </a:solidFill>
                <a:latin typeface="Gotham"/>
                <a:ea typeface="Gotham"/>
                <a:cs typeface="Gotham"/>
                <a:sym typeface="Gotham"/>
              </a:rPr>
              <a:t>Explore advanced machine learning techniques and algorithms.</a:t>
            </a:r>
          </a:p>
          <a:p>
            <a:pPr marL="518158" lvl="1" indent="-259079" algn="just">
              <a:lnSpc>
                <a:spcPts val="3359"/>
              </a:lnSpc>
              <a:buFont typeface="Arial"/>
              <a:buChar char="•"/>
            </a:pPr>
            <a:r>
              <a:rPr lang="en-US" sz="2399">
                <a:solidFill>
                  <a:srgbClr val="000000"/>
                </a:solidFill>
                <a:latin typeface="Gotham"/>
                <a:ea typeface="Gotham"/>
                <a:cs typeface="Gotham"/>
                <a:sym typeface="Gotham"/>
              </a:rPr>
              <a:t>Expand the system to cover other types of financial transactions.</a:t>
            </a:r>
          </a:p>
          <a:p>
            <a:pPr marL="518158" lvl="1" indent="-259079" algn="just">
              <a:lnSpc>
                <a:spcPts val="3359"/>
              </a:lnSpc>
              <a:buFont typeface="Arial"/>
              <a:buChar char="•"/>
            </a:pPr>
            <a:r>
              <a:rPr lang="en-US" sz="2399">
                <a:solidFill>
                  <a:srgbClr val="000000"/>
                </a:solidFill>
                <a:latin typeface="Gotham"/>
                <a:ea typeface="Gotham"/>
                <a:cs typeface="Gotham"/>
                <a:sym typeface="Gotham"/>
              </a:rPr>
              <a:t>Integrate additional security features to enhance fraud prevention.</a:t>
            </a:r>
          </a:p>
          <a:p>
            <a:pPr algn="just">
              <a:lnSpc>
                <a:spcPts val="3359"/>
              </a:lnSpc>
            </a:pPr>
            <a:endParaRPr lang="en-US" sz="2399">
              <a:solidFill>
                <a:srgbClr val="000000"/>
              </a:solidFill>
              <a:latin typeface="Gotham"/>
              <a:ea typeface="Gotham"/>
              <a:cs typeface="Gotham"/>
              <a:sym typeface="Gotham"/>
            </a:endParaRPr>
          </a:p>
        </p:txBody>
      </p:sp>
      <p:sp>
        <p:nvSpPr>
          <p:cNvPr id="12" name="TextBox 12"/>
          <p:cNvSpPr txBox="1"/>
          <p:nvPr/>
        </p:nvSpPr>
        <p:spPr>
          <a:xfrm>
            <a:off x="10789113" y="7638642"/>
            <a:ext cx="6016099" cy="1243965"/>
          </a:xfrm>
          <a:prstGeom prst="rect">
            <a:avLst/>
          </a:prstGeom>
        </p:spPr>
        <p:txBody>
          <a:bodyPr lIns="0" tIns="0" rIns="0" bIns="0" rtlCol="0" anchor="t">
            <a:spAutoFit/>
          </a:bodyPr>
          <a:lstStyle/>
          <a:p>
            <a:pPr algn="just">
              <a:lnSpc>
                <a:spcPts val="3359"/>
              </a:lnSpc>
            </a:pPr>
            <a:r>
              <a:rPr lang="en-US" sz="2399">
                <a:solidFill>
                  <a:srgbClr val="000000"/>
                </a:solidFill>
                <a:latin typeface="Gotham"/>
                <a:ea typeface="Gotham"/>
                <a:cs typeface="Gotham"/>
                <a:sym typeface="Gotham"/>
              </a:rPr>
              <a:t>Continuous improvement and adaptation are vital to staying ahead of evolving fraud tactics.</a:t>
            </a:r>
          </a:p>
        </p:txBody>
      </p:sp>
      <p:sp>
        <p:nvSpPr>
          <p:cNvPr id="13" name="TextBox 13"/>
          <p:cNvSpPr txBox="1"/>
          <p:nvPr/>
        </p:nvSpPr>
        <p:spPr>
          <a:xfrm>
            <a:off x="1827209" y="7531962"/>
            <a:ext cx="6016099" cy="2501265"/>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000000"/>
                </a:solidFill>
                <a:latin typeface="Gotham"/>
                <a:ea typeface="Gotham"/>
                <a:cs typeface="Gotham"/>
                <a:sym typeface="Gotham"/>
              </a:rPr>
              <a:t>Improved fraud detection accuracy and response times.</a:t>
            </a:r>
          </a:p>
          <a:p>
            <a:pPr marL="518158" lvl="1" indent="-259079" algn="just">
              <a:lnSpc>
                <a:spcPts val="3359"/>
              </a:lnSpc>
              <a:buFont typeface="Arial"/>
              <a:buChar char="•"/>
            </a:pPr>
            <a:r>
              <a:rPr lang="en-US" sz="2399">
                <a:solidFill>
                  <a:srgbClr val="000000"/>
                </a:solidFill>
                <a:latin typeface="Gotham"/>
                <a:ea typeface="Gotham"/>
                <a:cs typeface="Gotham"/>
                <a:sym typeface="Gotham"/>
              </a:rPr>
              <a:t>Enabled proactive security measures for UPI transactions.</a:t>
            </a:r>
          </a:p>
          <a:p>
            <a:pPr algn="just">
              <a:lnSpc>
                <a:spcPts val="3359"/>
              </a:lnSpc>
            </a:pPr>
            <a:endParaRPr lang="en-US" sz="2399">
              <a:solidFill>
                <a:srgbClr val="000000"/>
              </a:solidFill>
              <a:latin typeface="Gotham"/>
              <a:ea typeface="Gotham"/>
              <a:cs typeface="Gotham"/>
              <a:sym typeface="Gotham"/>
            </a:endParaRPr>
          </a:p>
          <a:p>
            <a:pPr algn="just">
              <a:lnSpc>
                <a:spcPts val="3359"/>
              </a:lnSpc>
            </a:pPr>
            <a:endParaRPr lang="en-US" sz="2399">
              <a:solidFill>
                <a:srgbClr val="000000"/>
              </a:solidFill>
              <a:latin typeface="Gotham"/>
              <a:ea typeface="Gotham"/>
              <a:cs typeface="Gotham"/>
              <a:sym typeface="Gotham"/>
            </a:endParaRPr>
          </a:p>
        </p:txBody>
      </p:sp>
      <p:grpSp>
        <p:nvGrpSpPr>
          <p:cNvPr id="14" name="Group 14"/>
          <p:cNvGrpSpPr/>
          <p:nvPr/>
        </p:nvGrpSpPr>
        <p:grpSpPr>
          <a:xfrm>
            <a:off x="9789515" y="910963"/>
            <a:ext cx="1432818" cy="492746"/>
            <a:chOff x="0" y="0"/>
            <a:chExt cx="377368" cy="129777"/>
          </a:xfrm>
        </p:grpSpPr>
        <p:sp>
          <p:nvSpPr>
            <p:cNvPr id="15" name="Freeform 15"/>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11581990" y="910963"/>
            <a:ext cx="1432818" cy="492746"/>
            <a:chOff x="0" y="0"/>
            <a:chExt cx="377368" cy="129777"/>
          </a:xfrm>
        </p:grpSpPr>
        <p:sp>
          <p:nvSpPr>
            <p:cNvPr id="18" name="Freeform 18"/>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9" name="TextBox 19"/>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13470384" y="910963"/>
            <a:ext cx="1432818" cy="492746"/>
            <a:chOff x="0" y="0"/>
            <a:chExt cx="377368" cy="129777"/>
          </a:xfrm>
        </p:grpSpPr>
        <p:sp>
          <p:nvSpPr>
            <p:cNvPr id="21" name="Freeform 21"/>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22" name="TextBox 22"/>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23" name="Group 23"/>
          <p:cNvGrpSpPr/>
          <p:nvPr/>
        </p:nvGrpSpPr>
        <p:grpSpPr>
          <a:xfrm>
            <a:off x="15246102" y="910963"/>
            <a:ext cx="1846138" cy="492746"/>
            <a:chOff x="0" y="0"/>
            <a:chExt cx="486226" cy="129777"/>
          </a:xfrm>
        </p:grpSpPr>
        <p:sp>
          <p:nvSpPr>
            <p:cNvPr id="24" name="Freeform 24"/>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25" name="TextBox 25"/>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26" name="TextBox 26"/>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7" name="TextBox 27"/>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8" name="TextBox 28"/>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9" name="TextBox 29"/>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
        <p:nvSpPr>
          <p:cNvPr id="30" name="Freeform 30"/>
          <p:cNvSpPr/>
          <p:nvPr/>
        </p:nvSpPr>
        <p:spPr>
          <a:xfrm rot="-580997">
            <a:off x="1203197" y="3866051"/>
            <a:ext cx="478292" cy="502984"/>
          </a:xfrm>
          <a:custGeom>
            <a:avLst/>
            <a:gdLst/>
            <a:ahLst/>
            <a:cxnLst/>
            <a:rect l="l" t="t" r="r" b="b"/>
            <a:pathLst>
              <a:path w="478292" h="502984">
                <a:moveTo>
                  <a:pt x="0" y="0"/>
                </a:moveTo>
                <a:lnTo>
                  <a:pt x="478292" y="0"/>
                </a:lnTo>
                <a:lnTo>
                  <a:pt x="478292" y="502984"/>
                </a:lnTo>
                <a:lnTo>
                  <a:pt x="0" y="502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rot="-580997">
            <a:off x="9828409" y="3834890"/>
            <a:ext cx="478292" cy="502984"/>
          </a:xfrm>
          <a:custGeom>
            <a:avLst/>
            <a:gdLst/>
            <a:ahLst/>
            <a:cxnLst/>
            <a:rect l="l" t="t" r="r" b="b"/>
            <a:pathLst>
              <a:path w="478292" h="502984">
                <a:moveTo>
                  <a:pt x="0" y="0"/>
                </a:moveTo>
                <a:lnTo>
                  <a:pt x="478292" y="0"/>
                </a:lnTo>
                <a:lnTo>
                  <a:pt x="478292" y="502984"/>
                </a:lnTo>
                <a:lnTo>
                  <a:pt x="0" y="502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rot="-580997">
            <a:off x="1203197" y="6775004"/>
            <a:ext cx="478292" cy="502984"/>
          </a:xfrm>
          <a:custGeom>
            <a:avLst/>
            <a:gdLst/>
            <a:ahLst/>
            <a:cxnLst/>
            <a:rect l="l" t="t" r="r" b="b"/>
            <a:pathLst>
              <a:path w="478292" h="502984">
                <a:moveTo>
                  <a:pt x="0" y="0"/>
                </a:moveTo>
                <a:lnTo>
                  <a:pt x="478292" y="0"/>
                </a:lnTo>
                <a:lnTo>
                  <a:pt x="478292" y="502984"/>
                </a:lnTo>
                <a:lnTo>
                  <a:pt x="0" y="502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rot="-580997">
            <a:off x="9885559" y="6880053"/>
            <a:ext cx="478292" cy="502984"/>
          </a:xfrm>
          <a:custGeom>
            <a:avLst/>
            <a:gdLst/>
            <a:ahLst/>
            <a:cxnLst/>
            <a:rect l="l" t="t" r="r" b="b"/>
            <a:pathLst>
              <a:path w="478292" h="502984">
                <a:moveTo>
                  <a:pt x="0" y="0"/>
                </a:moveTo>
                <a:lnTo>
                  <a:pt x="478292" y="0"/>
                </a:lnTo>
                <a:lnTo>
                  <a:pt x="478292" y="502983"/>
                </a:lnTo>
                <a:lnTo>
                  <a:pt x="0" y="5029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452D-DB7B-118E-65AD-62E3684CE8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2CC378-B8A1-67EB-B8B4-190FA44E0C5B}"/>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F456AEFE-A900-61B7-F1B8-073E973203F4}"/>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8FBA8634-21EA-92C8-D326-5FC9F0F9A900}"/>
              </a:ext>
            </a:extLst>
          </p:cNvPr>
          <p:cNvSpPr txBox="1"/>
          <p:nvPr/>
        </p:nvSpPr>
        <p:spPr>
          <a:xfrm>
            <a:off x="266700" y="1177769"/>
            <a:ext cx="17754600" cy="8039124"/>
          </a:xfrm>
          <a:prstGeom prst="rect">
            <a:avLst/>
          </a:prstGeom>
        </p:spPr>
        <p:txBody>
          <a:bodyPr wrap="square" lIns="0" tIns="0" rIns="0" bIns="0" rtlCol="0" anchor="t">
            <a:spAutoFit/>
          </a:bodyPr>
          <a:lstStyle/>
          <a:p>
            <a:pPr>
              <a:lnSpc>
                <a:spcPct val="150000"/>
              </a:lnSpc>
            </a:pPr>
            <a:r>
              <a:rPr lang="en-US" sz="3200" b="1" dirty="0">
                <a:latin typeface="Gotham Bold" panose="020B0604020202020204" charset="0"/>
                <a:cs typeface="Gotham Bold" panose="020B0604020202020204" charset="0"/>
              </a:rPr>
              <a:t>Future Enhancement:</a:t>
            </a:r>
          </a:p>
          <a:p>
            <a:pPr>
              <a:lnSpc>
                <a:spcPct val="150000"/>
              </a:lnSpc>
              <a:buFont typeface="+mj-lt"/>
              <a:buAutoNum type="arabicPeriod"/>
            </a:pPr>
            <a:r>
              <a:rPr lang="en-US" sz="3200" b="1" dirty="0">
                <a:latin typeface="Gotham Bold" panose="020B0604020202020204" charset="0"/>
                <a:cs typeface="Gotham Bold" panose="020B0604020202020204" charset="0"/>
              </a:rPr>
              <a:t>Deep Learning Models:</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Incorporate deep learning algorithms for even more sophisticated fraud detection.</a:t>
            </a:r>
          </a:p>
          <a:p>
            <a:pPr>
              <a:lnSpc>
                <a:spcPct val="150000"/>
              </a:lnSpc>
              <a:buFont typeface="+mj-lt"/>
              <a:buAutoNum type="arabicPeriod"/>
            </a:pPr>
            <a:r>
              <a:rPr lang="en-US" sz="3200" b="1" dirty="0">
                <a:latin typeface="Gotham Bold" panose="020B0604020202020204" charset="0"/>
                <a:cs typeface="Gotham Bold" panose="020B0604020202020204" charset="0"/>
              </a:rPr>
              <a:t>Integration with Multiple Platforms:</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Expand the system to work with other payment platforms (e.g., Paytm, Google Pay) in addition to UPI.</a:t>
            </a:r>
          </a:p>
          <a:p>
            <a:pPr>
              <a:lnSpc>
                <a:spcPct val="150000"/>
              </a:lnSpc>
              <a:buFont typeface="+mj-lt"/>
              <a:buAutoNum type="arabicPeriod"/>
            </a:pPr>
            <a:r>
              <a:rPr lang="en-US" sz="3200" b="1" dirty="0">
                <a:latin typeface="Gotham Bold" panose="020B0604020202020204" charset="0"/>
                <a:cs typeface="Gotham Bold" panose="020B0604020202020204" charset="0"/>
              </a:rPr>
              <a:t>Adaptive Learning:</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Develop systems that continuously update models based on new fraud patterns and user behavior.</a:t>
            </a:r>
          </a:p>
          <a:p>
            <a:pPr>
              <a:lnSpc>
                <a:spcPct val="150000"/>
              </a:lnSpc>
              <a:buFont typeface="+mj-lt"/>
              <a:buAutoNum type="arabicPeriod"/>
            </a:pPr>
            <a:r>
              <a:rPr lang="en-US" sz="3200" b="1" dirty="0">
                <a:latin typeface="Gotham Bold" panose="020B0604020202020204" charset="0"/>
                <a:cs typeface="Gotham Bold" panose="020B0604020202020204" charset="0"/>
              </a:rPr>
              <a:t>Blockchain Integration:</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Implement blockchain for transparent transaction tracking and fraud prevention.</a:t>
            </a:r>
          </a:p>
        </p:txBody>
      </p:sp>
      <p:grpSp>
        <p:nvGrpSpPr>
          <p:cNvPr id="5" name="Group 5">
            <a:extLst>
              <a:ext uri="{FF2B5EF4-FFF2-40B4-BE49-F238E27FC236}">
                <a16:creationId xmlns:a16="http://schemas.microsoft.com/office/drawing/2014/main" id="{B01F16E7-9FB7-DFA2-DA70-70D4EA176301}"/>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334F8796-8179-5885-C711-5D3787583CB2}"/>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F69D0DA1-8C5D-6CB8-2253-B04235681384}"/>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32217393-E994-6E07-557B-6F3AE6AE3212}"/>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695ED022-438F-5239-B756-EDF67B60416E}"/>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77BA5D82-22C4-D17E-44B1-F4C094018F85}"/>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F33DB94E-7C5F-AB2F-9841-B51709392AAE}"/>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5B9BD4AC-354A-35BC-54E5-6915FD91653A}"/>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B192FE11-F2BD-B012-C446-AA8D841A1E36}"/>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E9DEFEA0-88B4-2D59-5F3A-DCF17E006F7A}"/>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3C0FD248-AAEF-59E8-4F29-060858BD87ED}"/>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A93F9D72-757A-EE5D-2939-5C8A536A2E2E}"/>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FACA4F6E-D07E-9236-0B22-D64D7AA2F63B}"/>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99587C1D-A72B-E8E3-75D0-C571B5ED04D6}"/>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A32FB79D-02B7-A0E4-8BD5-59225A7EDD6C}"/>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1942D9C1-3919-EF1F-D878-F60341AA6C6F}"/>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529EEC7D-D91C-303B-7779-74DA7659FB35}"/>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2525200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993E9-BFA3-3ED3-F574-C3065FB0CD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385D18-0FFA-EEDC-488F-0A58807E1172}"/>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05A4EECD-5C13-323C-45A8-B9B9C6E0ABCA}"/>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AEC28511-021F-88C2-6C7A-54E6AC3B3533}"/>
              </a:ext>
            </a:extLst>
          </p:cNvPr>
          <p:cNvSpPr txBox="1"/>
          <p:nvPr/>
        </p:nvSpPr>
        <p:spPr>
          <a:xfrm>
            <a:off x="609600" y="2394309"/>
            <a:ext cx="17373600" cy="5730515"/>
          </a:xfrm>
          <a:prstGeom prst="rect">
            <a:avLst/>
          </a:prstGeom>
        </p:spPr>
        <p:txBody>
          <a:bodyPr wrap="square" lIns="0" tIns="0" rIns="0" bIns="0" rtlCol="0" anchor="t">
            <a:spAutoFit/>
          </a:bodyPr>
          <a:lstStyle/>
          <a:p>
            <a:pPr algn="ctr"/>
            <a:r>
              <a:rPr lang="en-US" sz="4000" b="1" dirty="0">
                <a:latin typeface="Gotham Bold" panose="020B0604020202020204" charset="0"/>
                <a:cs typeface="Gotham Bold" panose="020B0604020202020204" charset="0"/>
              </a:rPr>
              <a:t>References:</a:t>
            </a:r>
          </a:p>
          <a:p>
            <a:pPr algn="just"/>
            <a:endParaRPr lang="en-US" sz="4000" b="1" dirty="0">
              <a:latin typeface="Gotham" panose="020B0604020202020204" charset="0"/>
              <a:cs typeface="Gotham" panose="020B0604020202020204" charset="0"/>
            </a:endParaRPr>
          </a:p>
          <a:p>
            <a:pPr algn="just">
              <a:buFont typeface="+mj-lt"/>
              <a:buAutoNum type="arabicPeriod"/>
            </a:pPr>
            <a:r>
              <a:rPr lang="en-US" sz="4000" dirty="0">
                <a:latin typeface="Gotham" panose="020B0604020202020204" charset="0"/>
                <a:cs typeface="Gotham" panose="020B0604020202020204" charset="0"/>
              </a:rPr>
              <a:t>Author1, Author2, "Title of the paper/book," </a:t>
            </a:r>
            <a:r>
              <a:rPr lang="en-US" sz="4000" i="1" dirty="0">
                <a:latin typeface="Gotham" panose="020B0604020202020204" charset="0"/>
                <a:cs typeface="Gotham" panose="020B0604020202020204" charset="0"/>
              </a:rPr>
              <a:t>Journal Name</a:t>
            </a:r>
            <a:r>
              <a:rPr lang="en-US" sz="4000" dirty="0">
                <a:latin typeface="Gotham" panose="020B0604020202020204" charset="0"/>
                <a:cs typeface="Gotham" panose="020B0604020202020204" charset="0"/>
              </a:rPr>
              <a:t>, Year.</a:t>
            </a:r>
          </a:p>
          <a:p>
            <a:pPr algn="just"/>
            <a:endParaRPr lang="en-US" sz="4000" dirty="0">
              <a:latin typeface="Gotham" panose="020B0604020202020204" charset="0"/>
              <a:cs typeface="Gotham" panose="020B0604020202020204" charset="0"/>
            </a:endParaRPr>
          </a:p>
          <a:p>
            <a:pPr algn="just"/>
            <a:r>
              <a:rPr lang="en-US" sz="4000" dirty="0">
                <a:latin typeface="Gotham" panose="020B0604020202020204" charset="0"/>
                <a:cs typeface="Gotham" panose="020B0604020202020204" charset="0"/>
              </a:rPr>
              <a:t>2.Author3, "Title of the research on fraud detection," </a:t>
            </a:r>
            <a:r>
              <a:rPr lang="en-US" sz="4000" i="1" dirty="0">
                <a:latin typeface="Gotham" panose="020B0604020202020204" charset="0"/>
                <a:cs typeface="Gotham" panose="020B0604020202020204" charset="0"/>
              </a:rPr>
              <a:t>Conference Name</a:t>
            </a:r>
            <a:r>
              <a:rPr lang="en-US" sz="4000" dirty="0">
                <a:latin typeface="Gotham" panose="020B0604020202020204" charset="0"/>
                <a:cs typeface="Gotham" panose="020B0604020202020204" charset="0"/>
              </a:rPr>
              <a:t>, Year.</a:t>
            </a:r>
          </a:p>
          <a:p>
            <a:pPr algn="just"/>
            <a:endParaRPr lang="en-US" sz="4000" dirty="0">
              <a:latin typeface="Gotham" panose="020B0604020202020204" charset="0"/>
              <a:cs typeface="Gotham" panose="020B0604020202020204" charset="0"/>
            </a:endParaRPr>
          </a:p>
          <a:p>
            <a:pPr algn="just"/>
            <a:r>
              <a:rPr lang="en-US" sz="4000" dirty="0">
                <a:latin typeface="Gotham" panose="020B0604020202020204" charset="0"/>
                <a:cs typeface="Gotham" panose="020B0604020202020204" charset="0"/>
              </a:rPr>
              <a:t>3.XYZ, "Machine Learning in Financial Fraud Detection," </a:t>
            </a:r>
            <a:r>
              <a:rPr lang="en-US" sz="4000" i="1" dirty="0">
                <a:latin typeface="Gotham" panose="020B0604020202020204" charset="0"/>
                <a:cs typeface="Gotham" panose="020B0604020202020204" charset="0"/>
              </a:rPr>
              <a:t>Website Name</a:t>
            </a:r>
            <a:r>
              <a:rPr lang="en-US" sz="4000" dirty="0">
                <a:latin typeface="Gotham" panose="020B0604020202020204" charset="0"/>
                <a:cs typeface="Gotham" panose="020B0604020202020204" charset="0"/>
              </a:rPr>
              <a:t>, Year.</a:t>
            </a:r>
          </a:p>
        </p:txBody>
      </p:sp>
      <p:grpSp>
        <p:nvGrpSpPr>
          <p:cNvPr id="5" name="Group 5">
            <a:extLst>
              <a:ext uri="{FF2B5EF4-FFF2-40B4-BE49-F238E27FC236}">
                <a16:creationId xmlns:a16="http://schemas.microsoft.com/office/drawing/2014/main" id="{0ED6213E-B7DC-CB2F-EF18-2BC4AD1308AA}"/>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78DA26A3-A5D0-5FEE-876E-8E9492556449}"/>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38757EC4-4B08-3711-924F-D04688A87CE5}"/>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B8CC0B62-82BC-5D79-6A3B-0C85ED1D0573}"/>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2FD609A0-DC38-7C78-2785-E49C5DB06742}"/>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02EC89D7-2686-8FC5-0A9B-77F4E74C1FC4}"/>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2DD21834-BCCA-04D5-2C37-EB911E2B4E12}"/>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E43DCACD-13F1-C1A4-71B2-726D5C32A2A4}"/>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DF4F9AAD-E570-8C15-6E26-75B1D02FE918}"/>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DF3EED2D-E6B0-06A0-5DE5-837F98B533AF}"/>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1C06B246-7129-43A4-9FF5-84247CB67399}"/>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AB106B64-9587-C35D-166F-32BFD27D7B59}"/>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8D0EF66C-C1ED-F574-A3F4-D56213565652}"/>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E2873BF1-58C7-C677-962A-66ED35DAB7B0}"/>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6CE5FEEC-0ACF-7CA7-43A5-8CA1D8B5FD78}"/>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D6D91B32-2F4D-E534-76CA-BBACE5BEF6CE}"/>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247B8F9B-C011-6CC7-E717-E6EFE4B01DB9}"/>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576744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B74A2-3020-E455-F4DD-917E5A9952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38A34F-1131-572C-6D13-73BA94229A14}"/>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4C510891-381F-2F20-07F5-3581A69830FA}"/>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C6A4FD2E-4630-7DC5-9BDA-71244C290FB2}"/>
              </a:ext>
            </a:extLst>
          </p:cNvPr>
          <p:cNvSpPr txBox="1"/>
          <p:nvPr/>
        </p:nvSpPr>
        <p:spPr>
          <a:xfrm>
            <a:off x="228600" y="1622785"/>
            <a:ext cx="17754600" cy="8244436"/>
          </a:xfrm>
          <a:prstGeom prst="rect">
            <a:avLst/>
          </a:prstGeom>
        </p:spPr>
        <p:txBody>
          <a:bodyPr wrap="square" lIns="0" tIns="0" rIns="0" bIns="0" rtlCol="0" anchor="t">
            <a:spAutoFit/>
          </a:bodyPr>
          <a:lstStyle/>
          <a:p>
            <a:pPr algn="ctr">
              <a:lnSpc>
                <a:spcPts val="5937"/>
              </a:lnSpc>
            </a:pPr>
            <a:r>
              <a:rPr lang="en-IN" sz="3600" dirty="0">
                <a:latin typeface="Gotham Bold" panose="020B0604020202020204" charset="0"/>
                <a:cs typeface="Gotham Bold" panose="020B0604020202020204" charset="0"/>
              </a:rPr>
              <a:t>Abstract</a:t>
            </a:r>
          </a:p>
          <a:p>
            <a:pPr algn="ctr">
              <a:lnSpc>
                <a:spcPts val="5937"/>
              </a:lnSpc>
            </a:pPr>
            <a:endParaRPr lang="en-IN" sz="3600" dirty="0">
              <a:solidFill>
                <a:srgbClr val="000000"/>
              </a:solidFill>
              <a:latin typeface="Gotham" panose="020B0604020202020204" charset="0"/>
              <a:ea typeface="Gotham Bold"/>
              <a:cs typeface="Gotham" panose="020B0604020202020204" charset="0"/>
              <a:sym typeface="Gotham Bold"/>
            </a:endParaRPr>
          </a:p>
          <a:p>
            <a:pPr algn="just">
              <a:lnSpc>
                <a:spcPts val="5937"/>
              </a:lnSpc>
            </a:pPr>
            <a:r>
              <a:rPr lang="en-US" sz="3600" dirty="0">
                <a:latin typeface="Gotham" panose="020B0604020202020204" charset="0"/>
                <a:cs typeface="Gotham" panose="020B0604020202020204" charset="0"/>
              </a:rPr>
              <a:t>	The increasing popularity of Unified Payments Interface (UPI) has led to a surge in digital transactions, making it an attractive target for fraud. This paper explores a machine learning-based solution for detecting UPI fraud in real time. By analyzing transaction data using various machine learning algorithms, the system can identify fraudulent activities and prevent financial losses. The proposed approach uses supervised and unsupervised learning techniques to classify transactions as either legitimate or suspicious, enabling prompt intervention.</a:t>
            </a:r>
          </a:p>
          <a:p>
            <a:pPr algn="just">
              <a:lnSpc>
                <a:spcPts val="5937"/>
              </a:lnSpc>
            </a:pPr>
            <a:endParaRPr lang="en-US" sz="3600" dirty="0">
              <a:solidFill>
                <a:srgbClr val="000000"/>
              </a:solidFill>
              <a:latin typeface="Gotham" panose="020B0604020202020204" charset="0"/>
              <a:ea typeface="Gotham Bold"/>
              <a:cs typeface="Gotham" panose="020B0604020202020204" charset="0"/>
              <a:sym typeface="Gotham Bold"/>
            </a:endParaRPr>
          </a:p>
        </p:txBody>
      </p:sp>
      <p:grpSp>
        <p:nvGrpSpPr>
          <p:cNvPr id="5" name="Group 5">
            <a:extLst>
              <a:ext uri="{FF2B5EF4-FFF2-40B4-BE49-F238E27FC236}">
                <a16:creationId xmlns:a16="http://schemas.microsoft.com/office/drawing/2014/main" id="{E98D4F59-C685-D466-F87F-633C661F4D6A}"/>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C36E7DBC-E003-0747-4DB9-7A1AF825F2BA}"/>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20ED203C-D46C-6FD9-7947-5400DEFAE6D0}"/>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ADA5BA15-1298-7CA9-7768-5D65348B942B}"/>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2BE8A78A-1540-7CBE-FF86-C2808CACD0AE}"/>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16819046-FA90-444E-9B75-BF2AAA13AF56}"/>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3C0A528F-DF65-20BF-56C2-1850A014E3B0}"/>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62FCA75F-82CC-1F42-411D-3A793D9B0D3E}"/>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C627A343-9A43-D04A-A20F-C253C4CD31E4}"/>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1F06909A-0330-D2AB-0354-0CEEF9E27E21}"/>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764B84A4-3AB0-7550-86FC-31AA7283B778}"/>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1B96C355-882C-A5A8-8833-840E7670DF51}"/>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A7EB48C5-10CF-3ABC-B33F-B04D055123DC}"/>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5BB59AFA-62FE-D1D3-4E13-2304E708B9C8}"/>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63E78338-CE16-EB58-7693-95602DF5F1EC}"/>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B5EEB0DD-BA0B-938D-1679-08733F25A051}"/>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B233C8E2-0DA3-FB64-C96A-FEF5FB0D1C29}"/>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2516252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153281" y="4506172"/>
            <a:ext cx="7981437" cy="752475"/>
          </a:xfrm>
          <a:prstGeom prst="rect">
            <a:avLst/>
          </a:prstGeom>
        </p:spPr>
        <p:txBody>
          <a:bodyPr lIns="0" tIns="0" rIns="0" bIns="0" rtlCol="0" anchor="t">
            <a:spAutoFit/>
          </a:bodyPr>
          <a:lstStyle/>
          <a:p>
            <a:pPr algn="ctr">
              <a:lnSpc>
                <a:spcPts val="5700"/>
              </a:lnSpc>
            </a:pPr>
            <a:r>
              <a:rPr lang="en-US" sz="5000">
                <a:solidFill>
                  <a:srgbClr val="000000"/>
                </a:solidFill>
                <a:latin typeface="Gotham"/>
                <a:ea typeface="Gotham"/>
                <a:cs typeface="Gotham"/>
                <a:sym typeface="Gotham"/>
              </a:rPr>
              <a:t>Thank You</a:t>
            </a:r>
          </a:p>
        </p:txBody>
      </p:sp>
      <p:grpSp>
        <p:nvGrpSpPr>
          <p:cNvPr id="4" name="Group 4"/>
          <p:cNvGrpSpPr/>
          <p:nvPr/>
        </p:nvGrpSpPr>
        <p:grpSpPr>
          <a:xfrm>
            <a:off x="6722922" y="4265374"/>
            <a:ext cx="4824656" cy="1224546"/>
            <a:chOff x="0" y="0"/>
            <a:chExt cx="1270691" cy="322514"/>
          </a:xfrm>
        </p:grpSpPr>
        <p:sp>
          <p:nvSpPr>
            <p:cNvPr id="5" name="Freeform 5"/>
            <p:cNvSpPr/>
            <p:nvPr/>
          </p:nvSpPr>
          <p:spPr>
            <a:xfrm>
              <a:off x="0" y="0"/>
              <a:ext cx="1270691" cy="322514"/>
            </a:xfrm>
            <a:custGeom>
              <a:avLst/>
              <a:gdLst/>
              <a:ahLst/>
              <a:cxnLst/>
              <a:rect l="l" t="t" r="r" b="b"/>
              <a:pathLst>
                <a:path w="1270691" h="322514">
                  <a:moveTo>
                    <a:pt x="160466" y="0"/>
                  </a:moveTo>
                  <a:lnTo>
                    <a:pt x="1110225" y="0"/>
                  </a:lnTo>
                  <a:cubicBezTo>
                    <a:pt x="1198848" y="0"/>
                    <a:pt x="1270691" y="71843"/>
                    <a:pt x="1270691" y="160466"/>
                  </a:cubicBezTo>
                  <a:lnTo>
                    <a:pt x="1270691" y="162048"/>
                  </a:lnTo>
                  <a:cubicBezTo>
                    <a:pt x="1270691" y="204607"/>
                    <a:pt x="1253785" y="245422"/>
                    <a:pt x="1223692" y="275515"/>
                  </a:cubicBezTo>
                  <a:cubicBezTo>
                    <a:pt x="1193599" y="305608"/>
                    <a:pt x="1152784" y="322514"/>
                    <a:pt x="1110225" y="322514"/>
                  </a:cubicBezTo>
                  <a:lnTo>
                    <a:pt x="160466" y="322514"/>
                  </a:lnTo>
                  <a:cubicBezTo>
                    <a:pt x="71843" y="322514"/>
                    <a:pt x="0" y="250671"/>
                    <a:pt x="0" y="162048"/>
                  </a:cubicBezTo>
                  <a:lnTo>
                    <a:pt x="0" y="160466"/>
                  </a:lnTo>
                  <a:cubicBezTo>
                    <a:pt x="0" y="71843"/>
                    <a:pt x="71843" y="0"/>
                    <a:pt x="160466"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38100"/>
              <a:ext cx="1270691" cy="360614"/>
            </a:xfrm>
            <a:prstGeom prst="rect">
              <a:avLst/>
            </a:prstGeom>
          </p:spPr>
          <p:txBody>
            <a:bodyPr lIns="50800" tIns="50800" rIns="50800" bIns="50800" rtlCol="0" anchor="ctr"/>
            <a:lstStyle/>
            <a:p>
              <a:pPr algn="ctr">
                <a:lnSpc>
                  <a:spcPts val="2520"/>
                </a:lnSpc>
              </a:pPr>
              <a:endParaRPr/>
            </a:p>
          </p:txBody>
        </p:sp>
      </p:grpSp>
      <p:sp>
        <p:nvSpPr>
          <p:cNvPr id="7" name="Freeform 7"/>
          <p:cNvSpPr/>
          <p:nvPr/>
        </p:nvSpPr>
        <p:spPr>
          <a:xfrm rot="-580997">
            <a:off x="10862596" y="3597860"/>
            <a:ext cx="1369964" cy="1440688"/>
          </a:xfrm>
          <a:custGeom>
            <a:avLst/>
            <a:gdLst/>
            <a:ahLst/>
            <a:cxnLst/>
            <a:rect l="l" t="t" r="r" b="b"/>
            <a:pathLst>
              <a:path w="1369964" h="1440688">
                <a:moveTo>
                  <a:pt x="0" y="0"/>
                </a:moveTo>
                <a:lnTo>
                  <a:pt x="1369964" y="0"/>
                </a:lnTo>
                <a:lnTo>
                  <a:pt x="1369964" y="1440688"/>
                </a:lnTo>
                <a:lnTo>
                  <a:pt x="0" y="1440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5" name="TextBox 5"/>
          <p:cNvSpPr txBox="1"/>
          <p:nvPr/>
        </p:nvSpPr>
        <p:spPr>
          <a:xfrm>
            <a:off x="3664240" y="2321683"/>
            <a:ext cx="10959521" cy="773111"/>
          </a:xfrm>
          <a:prstGeom prst="rect">
            <a:avLst/>
          </a:prstGeom>
        </p:spPr>
        <p:txBody>
          <a:bodyPr lIns="0" tIns="0" rIns="0" bIns="0" rtlCol="0" anchor="t">
            <a:spAutoFit/>
          </a:bodyPr>
          <a:lstStyle/>
          <a:p>
            <a:pPr algn="ctr">
              <a:lnSpc>
                <a:spcPts val="5937"/>
              </a:lnSpc>
            </a:pPr>
            <a:r>
              <a:rPr lang="en-US" sz="5208" b="1">
                <a:solidFill>
                  <a:srgbClr val="000000"/>
                </a:solidFill>
                <a:latin typeface="Gotham Bold"/>
                <a:ea typeface="Gotham Bold"/>
                <a:cs typeface="Gotham Bold"/>
                <a:sym typeface="Gotham Bold"/>
              </a:rPr>
              <a:t>Introduction</a:t>
            </a:r>
          </a:p>
        </p:txBody>
      </p:sp>
      <p:sp>
        <p:nvSpPr>
          <p:cNvPr id="6" name="TextBox 6"/>
          <p:cNvSpPr txBox="1"/>
          <p:nvPr/>
        </p:nvSpPr>
        <p:spPr>
          <a:xfrm>
            <a:off x="1903409" y="3915408"/>
            <a:ext cx="3008049" cy="442371"/>
          </a:xfrm>
          <a:prstGeom prst="rect">
            <a:avLst/>
          </a:prstGeom>
        </p:spPr>
        <p:txBody>
          <a:bodyPr lIns="0" tIns="0" rIns="0" bIns="0" rtlCol="0" anchor="t">
            <a:spAutoFit/>
          </a:bodyPr>
          <a:lstStyle/>
          <a:p>
            <a:pPr algn="l">
              <a:lnSpc>
                <a:spcPts val="3481"/>
              </a:lnSpc>
            </a:pPr>
            <a:r>
              <a:rPr lang="en-US" sz="3053" b="1" dirty="0">
                <a:solidFill>
                  <a:srgbClr val="000000"/>
                </a:solidFill>
                <a:latin typeface="Gotham Bold"/>
                <a:ea typeface="Gotham Bold"/>
                <a:cs typeface="Gotham Bold"/>
                <a:sym typeface="Gotham Bold"/>
              </a:rPr>
              <a:t>UPI Overview</a:t>
            </a:r>
          </a:p>
        </p:txBody>
      </p:sp>
      <p:sp>
        <p:nvSpPr>
          <p:cNvPr id="7" name="TextBox 7"/>
          <p:cNvSpPr txBox="1"/>
          <p:nvPr/>
        </p:nvSpPr>
        <p:spPr>
          <a:xfrm>
            <a:off x="10681132" y="3915408"/>
            <a:ext cx="5488038" cy="442371"/>
          </a:xfrm>
          <a:prstGeom prst="rect">
            <a:avLst/>
          </a:prstGeom>
        </p:spPr>
        <p:txBody>
          <a:bodyPr lIns="0" tIns="0" rIns="0" bIns="0" rtlCol="0" anchor="t">
            <a:spAutoFit/>
          </a:bodyPr>
          <a:lstStyle/>
          <a:p>
            <a:pPr algn="l">
              <a:lnSpc>
                <a:spcPts val="3481"/>
              </a:lnSpc>
            </a:pPr>
            <a:r>
              <a:rPr lang="en-US" sz="3053" b="1">
                <a:solidFill>
                  <a:srgbClr val="000000"/>
                </a:solidFill>
                <a:latin typeface="Gotham Bold"/>
                <a:ea typeface="Gotham Bold"/>
                <a:cs typeface="Gotham Bold"/>
                <a:sym typeface="Gotham Bold"/>
              </a:rPr>
              <a:t>Machine Learning Solution</a:t>
            </a:r>
          </a:p>
        </p:txBody>
      </p:sp>
      <p:sp>
        <p:nvSpPr>
          <p:cNvPr id="8" name="TextBox 8"/>
          <p:cNvSpPr txBox="1"/>
          <p:nvPr/>
        </p:nvSpPr>
        <p:spPr>
          <a:xfrm>
            <a:off x="10681132" y="6752334"/>
            <a:ext cx="2233898" cy="442371"/>
          </a:xfrm>
          <a:prstGeom prst="rect">
            <a:avLst/>
          </a:prstGeom>
        </p:spPr>
        <p:txBody>
          <a:bodyPr lIns="0" tIns="0" rIns="0" bIns="0" rtlCol="0" anchor="t">
            <a:spAutoFit/>
          </a:bodyPr>
          <a:lstStyle/>
          <a:p>
            <a:pPr algn="l">
              <a:lnSpc>
                <a:spcPts val="3481"/>
              </a:lnSpc>
            </a:pPr>
            <a:r>
              <a:rPr lang="en-US" sz="3053" b="1">
                <a:solidFill>
                  <a:srgbClr val="000000"/>
                </a:solidFill>
                <a:latin typeface="Gotham Bold"/>
                <a:ea typeface="Gotham Bold"/>
                <a:cs typeface="Gotham Bold"/>
                <a:sym typeface="Gotham Bold"/>
              </a:rPr>
              <a:t>Customer</a:t>
            </a:r>
          </a:p>
        </p:txBody>
      </p:sp>
      <p:sp>
        <p:nvSpPr>
          <p:cNvPr id="9" name="TextBox 9"/>
          <p:cNvSpPr txBox="1"/>
          <p:nvPr/>
        </p:nvSpPr>
        <p:spPr>
          <a:xfrm>
            <a:off x="1903409" y="6637002"/>
            <a:ext cx="3921624" cy="421797"/>
          </a:xfrm>
          <a:prstGeom prst="rect">
            <a:avLst/>
          </a:prstGeom>
        </p:spPr>
        <p:txBody>
          <a:bodyPr lIns="0" tIns="0" rIns="0" bIns="0" rtlCol="0" anchor="t">
            <a:spAutoFit/>
          </a:bodyPr>
          <a:lstStyle/>
          <a:p>
            <a:pPr algn="l">
              <a:lnSpc>
                <a:spcPts val="3253"/>
              </a:lnSpc>
            </a:pPr>
            <a:r>
              <a:rPr lang="en-US" sz="2853" b="1">
                <a:solidFill>
                  <a:srgbClr val="000000"/>
                </a:solidFill>
                <a:latin typeface="Gotham Bold"/>
                <a:ea typeface="Gotham Bold"/>
                <a:cs typeface="Gotham Bold"/>
                <a:sym typeface="Gotham Bold"/>
              </a:rPr>
              <a:t>Fraud Challenges:</a:t>
            </a:r>
          </a:p>
        </p:txBody>
      </p:sp>
      <p:sp>
        <p:nvSpPr>
          <p:cNvPr id="10" name="TextBox 10"/>
          <p:cNvSpPr txBox="1"/>
          <p:nvPr/>
        </p:nvSpPr>
        <p:spPr>
          <a:xfrm>
            <a:off x="2103571" y="4473557"/>
            <a:ext cx="6343074" cy="1934845"/>
          </a:xfrm>
          <a:prstGeom prst="rect">
            <a:avLst/>
          </a:prstGeom>
        </p:spPr>
        <p:txBody>
          <a:bodyPr lIns="0" tIns="0" rIns="0" bIns="0" rtlCol="0" anchor="t">
            <a:spAutoFit/>
          </a:bodyPr>
          <a:lstStyle/>
          <a:p>
            <a:pPr algn="just">
              <a:lnSpc>
                <a:spcPts val="3079"/>
              </a:lnSpc>
            </a:pPr>
            <a:r>
              <a:rPr lang="en-US" sz="2199" dirty="0">
                <a:solidFill>
                  <a:srgbClr val="000000"/>
                </a:solidFill>
                <a:latin typeface="Gotham"/>
                <a:ea typeface="Gotham"/>
                <a:cs typeface="Gotham"/>
                <a:sym typeface="Gotham"/>
              </a:rPr>
              <a:t>UPI (Unified Payments Interface) is a real-time payment system developed by NPCI (National Payments Corporation of India) that enables instant money transfers between bank accounts.</a:t>
            </a:r>
          </a:p>
        </p:txBody>
      </p:sp>
      <p:sp>
        <p:nvSpPr>
          <p:cNvPr id="11" name="TextBox 11"/>
          <p:cNvSpPr txBox="1"/>
          <p:nvPr/>
        </p:nvSpPr>
        <p:spPr>
          <a:xfrm>
            <a:off x="10681132" y="4553484"/>
            <a:ext cx="6016099" cy="1934845"/>
          </a:xfrm>
          <a:prstGeom prst="rect">
            <a:avLst/>
          </a:prstGeom>
        </p:spPr>
        <p:txBody>
          <a:bodyPr lIns="0" tIns="0" rIns="0" bIns="0" rtlCol="0" anchor="t">
            <a:spAutoFit/>
          </a:bodyPr>
          <a:lstStyle/>
          <a:p>
            <a:pPr algn="just">
              <a:lnSpc>
                <a:spcPts val="3079"/>
              </a:lnSpc>
            </a:pPr>
            <a:r>
              <a:rPr lang="en-US" sz="2199">
                <a:solidFill>
                  <a:srgbClr val="000000"/>
                </a:solidFill>
                <a:latin typeface="Gotham"/>
                <a:ea typeface="Gotham"/>
                <a:cs typeface="Gotham"/>
                <a:sym typeface="Gotham"/>
              </a:rPr>
              <a:t>Machine learning can analyze vast amounts of transaction data to detect unusual patterns or anomalies that signify fraudulent activities, offering a proactive approach to fraud prevention.</a:t>
            </a:r>
          </a:p>
        </p:txBody>
      </p:sp>
      <p:sp>
        <p:nvSpPr>
          <p:cNvPr id="12" name="TextBox 12"/>
          <p:cNvSpPr txBox="1"/>
          <p:nvPr/>
        </p:nvSpPr>
        <p:spPr>
          <a:xfrm>
            <a:off x="10681132" y="7502665"/>
            <a:ext cx="6016099" cy="1153795"/>
          </a:xfrm>
          <a:prstGeom prst="rect">
            <a:avLst/>
          </a:prstGeom>
        </p:spPr>
        <p:txBody>
          <a:bodyPr lIns="0" tIns="0" rIns="0" bIns="0" rtlCol="0" anchor="t">
            <a:spAutoFit/>
          </a:bodyPr>
          <a:lstStyle/>
          <a:p>
            <a:pPr algn="just">
              <a:lnSpc>
                <a:spcPts val="3079"/>
              </a:lnSpc>
            </a:pPr>
            <a:r>
              <a:rPr lang="en-US" sz="2199">
                <a:solidFill>
                  <a:srgbClr val="000000"/>
                </a:solidFill>
                <a:latin typeface="Gotham"/>
                <a:ea typeface="Gotham"/>
                <a:cs typeface="Gotham"/>
                <a:sym typeface="Gotham"/>
              </a:rPr>
              <a:t>It provide a easy to use for the UPIi with a hight security and provide a efficient way of transaction</a:t>
            </a:r>
          </a:p>
        </p:txBody>
      </p:sp>
      <p:sp>
        <p:nvSpPr>
          <p:cNvPr id="13" name="TextBox 13"/>
          <p:cNvSpPr txBox="1"/>
          <p:nvPr/>
        </p:nvSpPr>
        <p:spPr>
          <a:xfrm>
            <a:off x="1903409" y="7350265"/>
            <a:ext cx="6016099" cy="1934845"/>
          </a:xfrm>
          <a:prstGeom prst="rect">
            <a:avLst/>
          </a:prstGeom>
        </p:spPr>
        <p:txBody>
          <a:bodyPr lIns="0" tIns="0" rIns="0" bIns="0" rtlCol="0" anchor="t">
            <a:spAutoFit/>
          </a:bodyPr>
          <a:lstStyle/>
          <a:p>
            <a:pPr algn="just">
              <a:lnSpc>
                <a:spcPts val="3079"/>
              </a:lnSpc>
            </a:pPr>
            <a:r>
              <a:rPr lang="en-US" sz="2199">
                <a:solidFill>
                  <a:srgbClr val="000000"/>
                </a:solidFill>
                <a:latin typeface="Gotham"/>
                <a:ea typeface="Gotham"/>
                <a:cs typeface="Gotham"/>
                <a:sym typeface="Gotham"/>
              </a:rPr>
              <a:t>Despite UPI’s convenience, it has been increasingly targeted by fraudsters who exploit system vulnerabilities to commit fraud, affecting millions of users and causing financial losses.</a:t>
            </a:r>
          </a:p>
        </p:txBody>
      </p:sp>
      <p:grpSp>
        <p:nvGrpSpPr>
          <p:cNvPr id="14" name="Group 14"/>
          <p:cNvGrpSpPr/>
          <p:nvPr/>
        </p:nvGrpSpPr>
        <p:grpSpPr>
          <a:xfrm>
            <a:off x="9789515" y="910963"/>
            <a:ext cx="1432818" cy="492746"/>
            <a:chOff x="0" y="0"/>
            <a:chExt cx="377368" cy="129777"/>
          </a:xfrm>
        </p:grpSpPr>
        <p:sp>
          <p:nvSpPr>
            <p:cNvPr id="15" name="Freeform 15"/>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11581990" y="910963"/>
            <a:ext cx="1432818" cy="492746"/>
            <a:chOff x="0" y="0"/>
            <a:chExt cx="377368" cy="129777"/>
          </a:xfrm>
        </p:grpSpPr>
        <p:sp>
          <p:nvSpPr>
            <p:cNvPr id="18" name="Freeform 18"/>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9" name="TextBox 19"/>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13470384" y="910963"/>
            <a:ext cx="1432818" cy="492746"/>
            <a:chOff x="0" y="0"/>
            <a:chExt cx="377368" cy="129777"/>
          </a:xfrm>
        </p:grpSpPr>
        <p:sp>
          <p:nvSpPr>
            <p:cNvPr id="21" name="Freeform 21"/>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22" name="TextBox 22"/>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23" name="Group 23"/>
          <p:cNvGrpSpPr/>
          <p:nvPr/>
        </p:nvGrpSpPr>
        <p:grpSpPr>
          <a:xfrm>
            <a:off x="15246102" y="910963"/>
            <a:ext cx="1846138" cy="492746"/>
            <a:chOff x="0" y="0"/>
            <a:chExt cx="486226" cy="129777"/>
          </a:xfrm>
        </p:grpSpPr>
        <p:sp>
          <p:nvSpPr>
            <p:cNvPr id="24" name="Freeform 24"/>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25" name="TextBox 25"/>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26" name="TextBox 26"/>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7" name="TextBox 27"/>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8" name="TextBox 28"/>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9" name="TextBox 29"/>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
        <p:nvSpPr>
          <p:cNvPr id="30" name="Freeform 30"/>
          <p:cNvSpPr/>
          <p:nvPr/>
        </p:nvSpPr>
        <p:spPr>
          <a:xfrm rot="-580997">
            <a:off x="1203197" y="3875576"/>
            <a:ext cx="478292" cy="502984"/>
          </a:xfrm>
          <a:custGeom>
            <a:avLst/>
            <a:gdLst/>
            <a:ahLst/>
            <a:cxnLst/>
            <a:rect l="l" t="t" r="r" b="b"/>
            <a:pathLst>
              <a:path w="478292" h="502984">
                <a:moveTo>
                  <a:pt x="0" y="0"/>
                </a:moveTo>
                <a:lnTo>
                  <a:pt x="478292" y="0"/>
                </a:lnTo>
                <a:lnTo>
                  <a:pt x="478292" y="502984"/>
                </a:lnTo>
                <a:lnTo>
                  <a:pt x="0" y="502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rot="-580997">
            <a:off x="9828409" y="3952049"/>
            <a:ext cx="478292" cy="502984"/>
          </a:xfrm>
          <a:custGeom>
            <a:avLst/>
            <a:gdLst/>
            <a:ahLst/>
            <a:cxnLst/>
            <a:rect l="l" t="t" r="r" b="b"/>
            <a:pathLst>
              <a:path w="478292" h="502984">
                <a:moveTo>
                  <a:pt x="0" y="0"/>
                </a:moveTo>
                <a:lnTo>
                  <a:pt x="478292" y="0"/>
                </a:lnTo>
                <a:lnTo>
                  <a:pt x="478292" y="502984"/>
                </a:lnTo>
                <a:lnTo>
                  <a:pt x="0" y="502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rot="-580997">
            <a:off x="1203197" y="6524971"/>
            <a:ext cx="478292" cy="502984"/>
          </a:xfrm>
          <a:custGeom>
            <a:avLst/>
            <a:gdLst/>
            <a:ahLst/>
            <a:cxnLst/>
            <a:rect l="l" t="t" r="r" b="b"/>
            <a:pathLst>
              <a:path w="478292" h="502984">
                <a:moveTo>
                  <a:pt x="0" y="0"/>
                </a:moveTo>
                <a:lnTo>
                  <a:pt x="478292" y="0"/>
                </a:lnTo>
                <a:lnTo>
                  <a:pt x="478292" y="502983"/>
                </a:lnTo>
                <a:lnTo>
                  <a:pt x="0" y="5029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rot="-580997">
            <a:off x="9828409" y="6698804"/>
            <a:ext cx="478292" cy="502984"/>
          </a:xfrm>
          <a:custGeom>
            <a:avLst/>
            <a:gdLst/>
            <a:ahLst/>
            <a:cxnLst/>
            <a:rect l="l" t="t" r="r" b="b"/>
            <a:pathLst>
              <a:path w="478292" h="502984">
                <a:moveTo>
                  <a:pt x="0" y="0"/>
                </a:moveTo>
                <a:lnTo>
                  <a:pt x="478292" y="0"/>
                </a:lnTo>
                <a:lnTo>
                  <a:pt x="478292" y="502984"/>
                </a:lnTo>
                <a:lnTo>
                  <a:pt x="0" y="502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E916-F516-A7EE-E66B-B34BB70BC3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CEF0E9-5478-E84C-B223-CF3CC8F667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6ED6BC5E-A04E-DB6E-1E12-2CC9E811A9B1}"/>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6E14CA45-7EC9-B206-D9F3-ABA58C070D4A}"/>
              </a:ext>
            </a:extLst>
          </p:cNvPr>
          <p:cNvSpPr txBox="1"/>
          <p:nvPr/>
        </p:nvSpPr>
        <p:spPr>
          <a:xfrm>
            <a:off x="2362200" y="1622783"/>
            <a:ext cx="14730040" cy="8039124"/>
          </a:xfrm>
          <a:prstGeom prst="rect">
            <a:avLst/>
          </a:prstGeom>
        </p:spPr>
        <p:txBody>
          <a:bodyPr wrap="square" lIns="0" tIns="0" rIns="0" bIns="0" rtlCol="0" anchor="t">
            <a:spAutoFit/>
          </a:bodyPr>
          <a:lstStyle/>
          <a:p>
            <a:pPr algn="ctr">
              <a:lnSpc>
                <a:spcPct val="150000"/>
              </a:lnSpc>
            </a:pPr>
            <a:r>
              <a:rPr lang="en-IN" sz="3200" dirty="0">
                <a:latin typeface="Gotham Bold" panose="020B0604020202020204" charset="0"/>
                <a:cs typeface="Gotham Bold" panose="020B0604020202020204" charset="0"/>
              </a:rPr>
              <a:t>Objective</a:t>
            </a:r>
          </a:p>
          <a:p>
            <a:pPr algn="ctr">
              <a:lnSpc>
                <a:spcPct val="150000"/>
              </a:lnSpc>
            </a:pPr>
            <a:endParaRPr lang="en-IN" sz="3200" b="1" dirty="0">
              <a:solidFill>
                <a:srgbClr val="000000"/>
              </a:solidFill>
              <a:latin typeface="Gotham" panose="020B0604020202020204" charset="0"/>
              <a:ea typeface="Gotham Bold"/>
              <a:cs typeface="Gotham" panose="020B0604020202020204" charset="0"/>
              <a:sym typeface="Gotham Bold"/>
            </a:endParaRPr>
          </a:p>
          <a:p>
            <a:pPr>
              <a:lnSpc>
                <a:spcPct val="150000"/>
              </a:lnSpc>
              <a:buFont typeface="Arial" panose="020B0604020202020204" pitchFamily="34" charset="0"/>
              <a:buChar char="•"/>
            </a:pPr>
            <a:r>
              <a:rPr lang="en-US" sz="3200" b="1" dirty="0">
                <a:latin typeface="Gotham Bold" panose="020B0604020202020204" charset="0"/>
                <a:cs typeface="Gotham Bold" panose="020B0604020202020204" charset="0"/>
              </a:rPr>
              <a:t>Primary Objective:</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To develop a machine learning-based framework to detect and prevent fraudulent activities in UPI transactions.</a:t>
            </a:r>
          </a:p>
          <a:p>
            <a:pPr>
              <a:lnSpc>
                <a:spcPct val="150000"/>
              </a:lnSpc>
              <a:buFont typeface="Arial" panose="020B0604020202020204" pitchFamily="34" charset="0"/>
              <a:buChar char="•"/>
            </a:pPr>
            <a:r>
              <a:rPr lang="en-US" sz="3200" b="1" dirty="0">
                <a:latin typeface="Gotham Bold" panose="020B0604020202020204" charset="0"/>
                <a:cs typeface="Gotham Bold" panose="020B0604020202020204" charset="0"/>
              </a:rPr>
              <a:t>Specific Goals:</a:t>
            </a:r>
            <a:endParaRPr lang="en-US" sz="3200" dirty="0">
              <a:latin typeface="Gotham Bold" panose="020B0604020202020204" charset="0"/>
              <a:cs typeface="Gotham Bold" panose="020B0604020202020204" charset="0"/>
            </a:endParaRP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To classify UPI transactions as legitimate or fraudulent using machine learning models.</a:t>
            </a: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To identify patterns in transaction data that indicate potential fraud.</a:t>
            </a: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To improve fraud detection accuracy with real-time decision-making.</a:t>
            </a:r>
          </a:p>
          <a:p>
            <a:pPr algn="just">
              <a:lnSpc>
                <a:spcPct val="150000"/>
              </a:lnSpc>
            </a:pPr>
            <a:endParaRPr lang="en-IN" sz="3200" b="1" dirty="0">
              <a:solidFill>
                <a:srgbClr val="000000"/>
              </a:solidFill>
              <a:latin typeface="Gotham" panose="020B0604020202020204" charset="0"/>
              <a:ea typeface="Gotham Bold"/>
              <a:cs typeface="Gotham" panose="020B0604020202020204" charset="0"/>
              <a:sym typeface="Gotham Bold"/>
            </a:endParaRPr>
          </a:p>
        </p:txBody>
      </p:sp>
      <p:grpSp>
        <p:nvGrpSpPr>
          <p:cNvPr id="5" name="Group 5">
            <a:extLst>
              <a:ext uri="{FF2B5EF4-FFF2-40B4-BE49-F238E27FC236}">
                <a16:creationId xmlns:a16="http://schemas.microsoft.com/office/drawing/2014/main" id="{878AFC38-AEA2-8B60-CF4E-01E0E2ED1D2B}"/>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F5D099D4-09B6-DC35-481C-6309BEC91ECD}"/>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5E82BC3D-3887-C17D-C8AB-83132ED4B84A}"/>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183C6B8B-2E7B-C0F7-AC92-0D88B6962460}"/>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94C4B2C4-23C0-43C7-2C78-546AC06B003E}"/>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005754E5-D15F-4729-82F9-FAB45036EB4A}"/>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C6B427AF-923E-C50E-D64D-38EB71DC7142}"/>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33E0FD75-2742-C3FC-5B43-526B17F86A59}"/>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787457FA-E2E3-84D1-F48A-F3239DAD94F5}"/>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80CC8554-1F32-E712-79D1-97B1A6D9BC35}"/>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B5490636-CF46-3007-F6EC-7474C1F29522}"/>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57D79C2C-9226-FE90-25C2-04677770E739}"/>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028E2BC6-B298-E62F-EDD2-36C58423243D}"/>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7BECD3E5-D172-9593-9DC3-437BAEC0A350}"/>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2982935B-1C7E-A0E7-4AF5-9C0213056D55}"/>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1B012E1D-4F64-833B-C0C1-6A6087059D77}"/>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2F354C48-CA74-24A6-845F-5DF90DE2F5CA}"/>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215472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E553-3342-C0EC-30E6-CBC7D66F72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25C5C1-D78B-732F-B5CF-B722B3C8348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8CCAD529-3964-DB16-6FE6-BD8FBF278D22}"/>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87EAA683-A2F6-F6FF-B71A-93FBAE80AEC7}"/>
              </a:ext>
            </a:extLst>
          </p:cNvPr>
          <p:cNvGrpSpPr/>
          <p:nvPr/>
        </p:nvGrpSpPr>
        <p:grpSpPr>
          <a:xfrm>
            <a:off x="9789515" y="910963"/>
            <a:ext cx="1432818" cy="492746"/>
            <a:chOff x="0" y="0"/>
            <a:chExt cx="377368" cy="129777"/>
          </a:xfrm>
        </p:grpSpPr>
        <p:sp>
          <p:nvSpPr>
            <p:cNvPr id="5" name="Freeform 5">
              <a:extLst>
                <a:ext uri="{FF2B5EF4-FFF2-40B4-BE49-F238E27FC236}">
                  <a16:creationId xmlns:a16="http://schemas.microsoft.com/office/drawing/2014/main" id="{A6B0B8B1-0795-0B72-1E6E-AA897A5B7456}"/>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6" name="TextBox 6">
              <a:extLst>
                <a:ext uri="{FF2B5EF4-FFF2-40B4-BE49-F238E27FC236}">
                  <a16:creationId xmlns:a16="http://schemas.microsoft.com/office/drawing/2014/main" id="{0C073234-1905-7DC6-A469-14948C268514}"/>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7" name="Group 7">
            <a:extLst>
              <a:ext uri="{FF2B5EF4-FFF2-40B4-BE49-F238E27FC236}">
                <a16:creationId xmlns:a16="http://schemas.microsoft.com/office/drawing/2014/main" id="{DF169735-88C3-78E5-C124-D238498229DB}"/>
              </a:ext>
            </a:extLst>
          </p:cNvPr>
          <p:cNvGrpSpPr/>
          <p:nvPr/>
        </p:nvGrpSpPr>
        <p:grpSpPr>
          <a:xfrm>
            <a:off x="11581990" y="910963"/>
            <a:ext cx="1432818" cy="492746"/>
            <a:chOff x="0" y="0"/>
            <a:chExt cx="377368" cy="129777"/>
          </a:xfrm>
        </p:grpSpPr>
        <p:sp>
          <p:nvSpPr>
            <p:cNvPr id="8" name="Freeform 8">
              <a:extLst>
                <a:ext uri="{FF2B5EF4-FFF2-40B4-BE49-F238E27FC236}">
                  <a16:creationId xmlns:a16="http://schemas.microsoft.com/office/drawing/2014/main" id="{554E568E-8E59-7AFA-87C3-56380779EA8F}"/>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9" name="TextBox 9">
              <a:extLst>
                <a:ext uri="{FF2B5EF4-FFF2-40B4-BE49-F238E27FC236}">
                  <a16:creationId xmlns:a16="http://schemas.microsoft.com/office/drawing/2014/main" id="{6198E232-A39D-5D4D-AF01-095B67572112}"/>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0" name="Group 10">
            <a:extLst>
              <a:ext uri="{FF2B5EF4-FFF2-40B4-BE49-F238E27FC236}">
                <a16:creationId xmlns:a16="http://schemas.microsoft.com/office/drawing/2014/main" id="{A8AF56E4-5033-C132-8CD5-BFE1209F88C3}"/>
              </a:ext>
            </a:extLst>
          </p:cNvPr>
          <p:cNvGrpSpPr/>
          <p:nvPr/>
        </p:nvGrpSpPr>
        <p:grpSpPr>
          <a:xfrm>
            <a:off x="13470384" y="910963"/>
            <a:ext cx="1432818" cy="492746"/>
            <a:chOff x="0" y="0"/>
            <a:chExt cx="377368" cy="129777"/>
          </a:xfrm>
        </p:grpSpPr>
        <p:sp>
          <p:nvSpPr>
            <p:cNvPr id="11" name="Freeform 11">
              <a:extLst>
                <a:ext uri="{FF2B5EF4-FFF2-40B4-BE49-F238E27FC236}">
                  <a16:creationId xmlns:a16="http://schemas.microsoft.com/office/drawing/2014/main" id="{CBA5B79D-6161-49C1-F4C9-CC320D8595D2}"/>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2" name="TextBox 12">
              <a:extLst>
                <a:ext uri="{FF2B5EF4-FFF2-40B4-BE49-F238E27FC236}">
                  <a16:creationId xmlns:a16="http://schemas.microsoft.com/office/drawing/2014/main" id="{78563BEA-57E5-3A7B-0BE6-18849F4D8C20}"/>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3" name="Group 13">
            <a:extLst>
              <a:ext uri="{FF2B5EF4-FFF2-40B4-BE49-F238E27FC236}">
                <a16:creationId xmlns:a16="http://schemas.microsoft.com/office/drawing/2014/main" id="{BA64E976-725C-55A5-14A2-093B65490989}"/>
              </a:ext>
            </a:extLst>
          </p:cNvPr>
          <p:cNvGrpSpPr/>
          <p:nvPr/>
        </p:nvGrpSpPr>
        <p:grpSpPr>
          <a:xfrm>
            <a:off x="15246102" y="910963"/>
            <a:ext cx="1846138" cy="492746"/>
            <a:chOff x="0" y="0"/>
            <a:chExt cx="486226" cy="129777"/>
          </a:xfrm>
        </p:grpSpPr>
        <p:sp>
          <p:nvSpPr>
            <p:cNvPr id="14" name="Freeform 14">
              <a:extLst>
                <a:ext uri="{FF2B5EF4-FFF2-40B4-BE49-F238E27FC236}">
                  <a16:creationId xmlns:a16="http://schemas.microsoft.com/office/drawing/2014/main" id="{022ED184-02F6-9850-65D7-5A68BEEDB2F6}"/>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5" name="TextBox 15">
              <a:extLst>
                <a:ext uri="{FF2B5EF4-FFF2-40B4-BE49-F238E27FC236}">
                  <a16:creationId xmlns:a16="http://schemas.microsoft.com/office/drawing/2014/main" id="{C55231B9-A86D-5256-90FD-F60960C6323F}"/>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grpSp>
        <p:nvGrpSpPr>
          <p:cNvPr id="16" name="Group 16">
            <a:extLst>
              <a:ext uri="{FF2B5EF4-FFF2-40B4-BE49-F238E27FC236}">
                <a16:creationId xmlns:a16="http://schemas.microsoft.com/office/drawing/2014/main" id="{E61EDC11-FA8E-42A5-399E-772FE2ADB890}"/>
              </a:ext>
            </a:extLst>
          </p:cNvPr>
          <p:cNvGrpSpPr/>
          <p:nvPr/>
        </p:nvGrpSpPr>
        <p:grpSpPr>
          <a:xfrm>
            <a:off x="10220474" y="2210489"/>
            <a:ext cx="8179381" cy="8179381"/>
            <a:chOff x="0" y="0"/>
            <a:chExt cx="6350000" cy="6350000"/>
          </a:xfrm>
        </p:grpSpPr>
        <p:sp>
          <p:nvSpPr>
            <p:cNvPr id="17" name="Freeform 17">
              <a:extLst>
                <a:ext uri="{FF2B5EF4-FFF2-40B4-BE49-F238E27FC236}">
                  <a16:creationId xmlns:a16="http://schemas.microsoft.com/office/drawing/2014/main" id="{CDC36E73-8E6C-57F6-6778-D516B0B415E1}"/>
                </a:ext>
              </a:extLst>
            </p:cNvPr>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5"/>
              <a:stretch>
                <a:fillRect l="-16666" r="-16666"/>
              </a:stretch>
            </a:blipFill>
          </p:spPr>
        </p:sp>
      </p:grpSp>
      <p:sp>
        <p:nvSpPr>
          <p:cNvPr id="18" name="Freeform 18">
            <a:extLst>
              <a:ext uri="{FF2B5EF4-FFF2-40B4-BE49-F238E27FC236}">
                <a16:creationId xmlns:a16="http://schemas.microsoft.com/office/drawing/2014/main" id="{F69E1F5C-6869-132C-E0A3-4C34E0762654}"/>
              </a:ext>
            </a:extLst>
          </p:cNvPr>
          <p:cNvSpPr/>
          <p:nvPr/>
        </p:nvSpPr>
        <p:spPr>
          <a:xfrm rot="-580997">
            <a:off x="11590218" y="2841688"/>
            <a:ext cx="2276182" cy="2393690"/>
          </a:xfrm>
          <a:custGeom>
            <a:avLst/>
            <a:gdLst/>
            <a:ahLst/>
            <a:cxnLst/>
            <a:rect l="l" t="t" r="r" b="b"/>
            <a:pathLst>
              <a:path w="2276182" h="2393690">
                <a:moveTo>
                  <a:pt x="0" y="0"/>
                </a:moveTo>
                <a:lnTo>
                  <a:pt x="2276182" y="0"/>
                </a:lnTo>
                <a:lnTo>
                  <a:pt x="2276182" y="2393690"/>
                </a:lnTo>
                <a:lnTo>
                  <a:pt x="0" y="2393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a:extLst>
              <a:ext uri="{FF2B5EF4-FFF2-40B4-BE49-F238E27FC236}">
                <a16:creationId xmlns:a16="http://schemas.microsoft.com/office/drawing/2014/main" id="{EAEC1D6E-228E-4FE9-FE30-A981EB7A8931}"/>
              </a:ext>
            </a:extLst>
          </p:cNvPr>
          <p:cNvSpPr txBox="1"/>
          <p:nvPr/>
        </p:nvSpPr>
        <p:spPr>
          <a:xfrm>
            <a:off x="3733800" y="2781300"/>
            <a:ext cx="6668064" cy="274464"/>
          </a:xfrm>
          <a:prstGeom prst="rect">
            <a:avLst/>
          </a:prstGeom>
        </p:spPr>
        <p:txBody>
          <a:bodyPr lIns="0" tIns="0" rIns="0" bIns="0" rtlCol="0" anchor="t">
            <a:spAutoFit/>
          </a:bodyPr>
          <a:lstStyle/>
          <a:p>
            <a:pPr algn="l">
              <a:lnSpc>
                <a:spcPts val="2151"/>
              </a:lnSpc>
            </a:pPr>
            <a:r>
              <a:rPr lang="en-US" sz="1887" spc="179" dirty="0">
                <a:solidFill>
                  <a:srgbClr val="000000"/>
                </a:solidFill>
                <a:latin typeface="Gotham"/>
                <a:ea typeface="Gotham"/>
                <a:cs typeface="Gotham"/>
                <a:sym typeface="Gotham"/>
              </a:rPr>
              <a:t>POPULAR MOBILE PAYMENT APPS</a:t>
            </a:r>
          </a:p>
        </p:txBody>
      </p:sp>
      <p:sp>
        <p:nvSpPr>
          <p:cNvPr id="20" name="TextBox 20">
            <a:extLst>
              <a:ext uri="{FF2B5EF4-FFF2-40B4-BE49-F238E27FC236}">
                <a16:creationId xmlns:a16="http://schemas.microsoft.com/office/drawing/2014/main" id="{83701FA5-F28C-8D65-AF0F-A6DE5C8EFBEE}"/>
              </a:ext>
            </a:extLst>
          </p:cNvPr>
          <p:cNvSpPr txBox="1"/>
          <p:nvPr/>
        </p:nvSpPr>
        <p:spPr>
          <a:xfrm>
            <a:off x="1829296" y="1655817"/>
            <a:ext cx="7941169" cy="756617"/>
          </a:xfrm>
          <a:prstGeom prst="rect">
            <a:avLst/>
          </a:prstGeom>
        </p:spPr>
        <p:txBody>
          <a:bodyPr lIns="0" tIns="0" rIns="0" bIns="0" rtlCol="0" anchor="t">
            <a:spAutoFit/>
          </a:bodyPr>
          <a:lstStyle/>
          <a:p>
            <a:pPr algn="l">
              <a:lnSpc>
                <a:spcPts val="5937"/>
              </a:lnSpc>
            </a:pPr>
            <a:r>
              <a:rPr lang="en-IN" sz="5400" dirty="0"/>
              <a:t>Literature Survey</a:t>
            </a:r>
            <a:endParaRPr lang="en-US" sz="5208" b="1" dirty="0">
              <a:solidFill>
                <a:srgbClr val="000000"/>
              </a:solidFill>
              <a:latin typeface="Gotham Bold"/>
              <a:ea typeface="Gotham Bold"/>
              <a:cs typeface="Gotham Bold"/>
              <a:sym typeface="Gotham Bold"/>
            </a:endParaRPr>
          </a:p>
        </p:txBody>
      </p:sp>
      <p:sp>
        <p:nvSpPr>
          <p:cNvPr id="21" name="TextBox 21">
            <a:extLst>
              <a:ext uri="{FF2B5EF4-FFF2-40B4-BE49-F238E27FC236}">
                <a16:creationId xmlns:a16="http://schemas.microsoft.com/office/drawing/2014/main" id="{B6140E57-38A5-677B-12C3-8E6BA46C8F72}"/>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22" name="TextBox 22">
            <a:extLst>
              <a:ext uri="{FF2B5EF4-FFF2-40B4-BE49-F238E27FC236}">
                <a16:creationId xmlns:a16="http://schemas.microsoft.com/office/drawing/2014/main" id="{C4369597-C70C-8970-67D7-033D84063D35}"/>
              </a:ext>
            </a:extLst>
          </p:cNvPr>
          <p:cNvSpPr txBox="1"/>
          <p:nvPr/>
        </p:nvSpPr>
        <p:spPr>
          <a:xfrm>
            <a:off x="1028700" y="3666237"/>
            <a:ext cx="8413666" cy="6542560"/>
          </a:xfrm>
          <a:prstGeom prst="rect">
            <a:avLst/>
          </a:prstGeom>
        </p:spPr>
        <p:txBody>
          <a:bodyPr lIns="0" tIns="0" rIns="0" bIns="0" rtlCol="0" anchor="t">
            <a:spAutoFit/>
          </a:bodyPr>
          <a:lstStyle/>
          <a:p>
            <a:pPr marL="518158" lvl="1" indent="-259079" algn="just">
              <a:lnSpc>
                <a:spcPct val="150000"/>
              </a:lnSpc>
              <a:buFont typeface="Arial"/>
              <a:buChar char="•"/>
            </a:pPr>
            <a:r>
              <a:rPr lang="en-US" sz="2200" b="1" dirty="0">
                <a:solidFill>
                  <a:srgbClr val="000000"/>
                </a:solidFill>
                <a:latin typeface="Gotham Bold" panose="020B0604020202020204" charset="0"/>
                <a:ea typeface="Gotham Bold"/>
                <a:cs typeface="Gotham Bold" panose="020B0604020202020204" charset="0"/>
                <a:sym typeface="Gotham Bold"/>
              </a:rPr>
              <a:t>Data Integration </a:t>
            </a:r>
            <a:r>
              <a:rPr lang="en-US" sz="2200" dirty="0">
                <a:solidFill>
                  <a:srgbClr val="000000"/>
                </a:solidFill>
                <a:latin typeface="Gotham" panose="020B0604020202020204" charset="0"/>
                <a:ea typeface="Gotham"/>
                <a:cs typeface="Gotham" panose="020B0604020202020204" charset="0"/>
                <a:sym typeface="Gotham"/>
              </a:rPr>
              <a:t>Rule-based systems for fraud detection have limitations due to their rigid nature. Machine learning techniques, such as decision trees, random forests, and neural networks, have been explored for anomaly </a:t>
            </a:r>
          </a:p>
          <a:p>
            <a:pPr marL="518158" lvl="1" indent="-259079" algn="just">
              <a:lnSpc>
                <a:spcPct val="150000"/>
              </a:lnSpc>
              <a:buFont typeface="Arial"/>
              <a:buChar char="•"/>
            </a:pPr>
            <a:r>
              <a:rPr lang="en-IN" sz="2200" b="1" dirty="0">
                <a:latin typeface="Gotham Bold" panose="020B0604020202020204" charset="0"/>
                <a:cs typeface="Gotham Bold" panose="020B0604020202020204" charset="0"/>
              </a:rPr>
              <a:t>Research Gaps:</a:t>
            </a:r>
            <a:r>
              <a:rPr lang="en-US" sz="2200" b="1" dirty="0">
                <a:solidFill>
                  <a:srgbClr val="000000"/>
                </a:solidFill>
                <a:latin typeface="Gotham Bold" panose="020B0604020202020204" charset="0"/>
                <a:ea typeface="Gotham Bold"/>
                <a:cs typeface="Gotham Bold" panose="020B0604020202020204" charset="0"/>
                <a:sym typeface="Gotham Bold"/>
              </a:rPr>
              <a:t> </a:t>
            </a:r>
            <a:r>
              <a:rPr lang="en-US" sz="2200" dirty="0">
                <a:latin typeface="Gotham" panose="020B0604020202020204" charset="0"/>
                <a:cs typeface="Gotham" panose="020B0604020202020204" charset="0"/>
              </a:rPr>
              <a:t>While some solutions exist, they often lack the adaptability and scalability needed to handle evolving fraudulent techniques in UPI systems</a:t>
            </a:r>
            <a:r>
              <a:rPr lang="en-US" sz="2200" dirty="0">
                <a:solidFill>
                  <a:srgbClr val="000000"/>
                </a:solidFill>
                <a:latin typeface="Gotham" panose="020B0604020202020204" charset="0"/>
                <a:ea typeface="Gotham"/>
                <a:cs typeface="Gotham" panose="020B0604020202020204" charset="0"/>
                <a:sym typeface="Gotham"/>
              </a:rPr>
              <a:t>.</a:t>
            </a:r>
          </a:p>
          <a:p>
            <a:pPr marL="518158" lvl="1" indent="-259079" algn="just">
              <a:lnSpc>
                <a:spcPct val="150000"/>
              </a:lnSpc>
              <a:buFont typeface="Arial"/>
              <a:buChar char="•"/>
            </a:pPr>
            <a:r>
              <a:rPr lang="en-US" sz="2200" b="1" dirty="0">
                <a:latin typeface="Gotham Bold" panose="020B0604020202020204" charset="0"/>
                <a:cs typeface="Gotham Bold" panose="020B0604020202020204" charset="0"/>
              </a:rPr>
              <a:t>Machine Learning in Financial Fraud Detection</a:t>
            </a:r>
            <a:r>
              <a:rPr lang="en-US" sz="2200" b="1" dirty="0">
                <a:latin typeface="Gotham" panose="020B0604020202020204" charset="0"/>
                <a:cs typeface="Gotham" panose="020B0604020202020204" charset="0"/>
              </a:rPr>
              <a:t>:</a:t>
            </a:r>
            <a:br>
              <a:rPr lang="en-US" sz="2200" dirty="0">
                <a:latin typeface="Gotham" panose="020B0604020202020204" charset="0"/>
                <a:cs typeface="Gotham" panose="020B0604020202020204" charset="0"/>
              </a:rPr>
            </a:br>
            <a:r>
              <a:rPr lang="en-US" sz="2200" dirty="0">
                <a:latin typeface="Gotham" panose="020B0604020202020204" charset="0"/>
                <a:cs typeface="Gotham" panose="020B0604020202020204" charset="0"/>
              </a:rPr>
              <a:t>Studies have shown that machine learning can adapt to new fraud patterns and increase detection accuracy over time.</a:t>
            </a:r>
            <a:r>
              <a:rPr lang="en-US" sz="2200" dirty="0">
                <a:solidFill>
                  <a:srgbClr val="000000"/>
                </a:solidFill>
                <a:latin typeface="Gotham" panose="020B0604020202020204" charset="0"/>
                <a:ea typeface="Gotham"/>
                <a:cs typeface="Gotham" panose="020B0604020202020204" charset="0"/>
                <a:sym typeface="Gotham"/>
              </a:rPr>
              <a:t>.</a:t>
            </a:r>
          </a:p>
          <a:p>
            <a:pPr algn="just">
              <a:lnSpc>
                <a:spcPct val="150000"/>
              </a:lnSpc>
            </a:pPr>
            <a:endParaRPr lang="en-US" sz="2200" dirty="0">
              <a:solidFill>
                <a:srgbClr val="000000"/>
              </a:solidFill>
              <a:latin typeface="Gotham" panose="020B0604020202020204" charset="0"/>
              <a:ea typeface="Gotham"/>
              <a:cs typeface="Gotham" panose="020B0604020202020204" charset="0"/>
              <a:sym typeface="Gotham"/>
            </a:endParaRPr>
          </a:p>
        </p:txBody>
      </p:sp>
      <p:sp>
        <p:nvSpPr>
          <p:cNvPr id="23" name="TextBox 23">
            <a:extLst>
              <a:ext uri="{FF2B5EF4-FFF2-40B4-BE49-F238E27FC236}">
                <a16:creationId xmlns:a16="http://schemas.microsoft.com/office/drawing/2014/main" id="{389D4EE3-66B5-7969-A51E-EB90113B9CCF}"/>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4" name="TextBox 24">
            <a:extLst>
              <a:ext uri="{FF2B5EF4-FFF2-40B4-BE49-F238E27FC236}">
                <a16:creationId xmlns:a16="http://schemas.microsoft.com/office/drawing/2014/main" id="{ECB63550-DC78-0EBC-6EA5-2804B259E276}"/>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5" name="TextBox 25">
            <a:extLst>
              <a:ext uri="{FF2B5EF4-FFF2-40B4-BE49-F238E27FC236}">
                <a16:creationId xmlns:a16="http://schemas.microsoft.com/office/drawing/2014/main" id="{DFB7642F-EF9B-2EEC-4107-C3117E56AEA1}"/>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6" name="TextBox 26">
            <a:extLst>
              <a:ext uri="{FF2B5EF4-FFF2-40B4-BE49-F238E27FC236}">
                <a16:creationId xmlns:a16="http://schemas.microsoft.com/office/drawing/2014/main" id="{D648F01B-4B94-BE11-AC54-64B8B92DE4CE}"/>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119933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932C7-D83C-1CB4-D0A5-99CF174C2E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0506EB-AD45-2AF1-0DD9-6DF86AA09A93}"/>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7A5BB2BD-68FE-E5BF-B98E-D578E390A67E}"/>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57FAA6F4-7E8D-E785-AD2D-F9922A0B4810}"/>
              </a:ext>
            </a:extLst>
          </p:cNvPr>
          <p:cNvSpPr txBox="1"/>
          <p:nvPr/>
        </p:nvSpPr>
        <p:spPr>
          <a:xfrm>
            <a:off x="304800" y="1750784"/>
            <a:ext cx="17754600" cy="7278916"/>
          </a:xfrm>
          <a:prstGeom prst="rect">
            <a:avLst/>
          </a:prstGeom>
        </p:spPr>
        <p:txBody>
          <a:bodyPr wrap="square" lIns="0" tIns="0" rIns="0" bIns="0" rtlCol="0" anchor="t">
            <a:spAutoFit/>
          </a:bodyPr>
          <a:lstStyle/>
          <a:p>
            <a:pPr>
              <a:lnSpc>
                <a:spcPct val="150000"/>
              </a:lnSpc>
            </a:pPr>
            <a:r>
              <a:rPr lang="en-US" sz="4000" b="1" dirty="0">
                <a:latin typeface="Gotham Bold" panose="020B0604020202020204" charset="0"/>
                <a:cs typeface="Gotham Bold" panose="020B0604020202020204" charset="0"/>
              </a:rPr>
              <a:t>Existing System:</a:t>
            </a:r>
          </a:p>
          <a:p>
            <a:pPr>
              <a:lnSpc>
                <a:spcPct val="150000"/>
              </a:lnSpc>
              <a:buFont typeface="Arial" panose="020B0604020202020204" pitchFamily="34" charset="0"/>
              <a:buChar char="•"/>
            </a:pPr>
            <a:r>
              <a:rPr lang="en-US" sz="4000" b="1" dirty="0">
                <a:latin typeface="Gotham Bold" panose="020B0604020202020204" charset="0"/>
                <a:cs typeface="Gotham Bold" panose="020B0604020202020204" charset="0"/>
              </a:rPr>
              <a:t>Manual Detection Mechanisms:</a:t>
            </a:r>
            <a:br>
              <a:rPr lang="en-US" sz="4000" dirty="0">
                <a:latin typeface="Gotham" panose="020B0604020202020204" charset="0"/>
                <a:cs typeface="Gotham" panose="020B0604020202020204" charset="0"/>
              </a:rPr>
            </a:br>
            <a:r>
              <a:rPr lang="en-US" sz="4000" dirty="0">
                <a:latin typeface="Gotham" panose="020B0604020202020204" charset="0"/>
                <a:cs typeface="Gotham" panose="020B0604020202020204" charset="0"/>
              </a:rPr>
              <a:t>Fraud detection in current UPI systems often relies on manual intervention and rule-based methods, which can be slow and prone to errors.</a:t>
            </a:r>
          </a:p>
          <a:p>
            <a:pPr>
              <a:lnSpc>
                <a:spcPct val="150000"/>
              </a:lnSpc>
              <a:buFont typeface="Arial" panose="020B0604020202020204" pitchFamily="34" charset="0"/>
              <a:buChar char="•"/>
            </a:pPr>
            <a:r>
              <a:rPr lang="en-US" sz="4000" b="1" dirty="0">
                <a:latin typeface="Gotham Bold" panose="020B0604020202020204" charset="0"/>
                <a:cs typeface="Gotham Bold" panose="020B0604020202020204" charset="0"/>
              </a:rPr>
              <a:t>Fraud Detection Systems:</a:t>
            </a:r>
            <a:br>
              <a:rPr lang="en-US" sz="4000" dirty="0">
                <a:latin typeface="Gotham" panose="020B0604020202020204" charset="0"/>
                <a:cs typeface="Gotham" panose="020B0604020202020204" charset="0"/>
              </a:rPr>
            </a:br>
            <a:r>
              <a:rPr lang="en-US" sz="4000" dirty="0">
                <a:latin typeface="Gotham" panose="020B0604020202020204" charset="0"/>
                <a:cs typeface="Gotham" panose="020B0604020202020204" charset="0"/>
              </a:rPr>
              <a:t>Some UPI platforms use basic pattern matching, but these systems often fail to recognize new or sophisticated fraudulent methods.</a:t>
            </a:r>
          </a:p>
        </p:txBody>
      </p:sp>
      <p:grpSp>
        <p:nvGrpSpPr>
          <p:cNvPr id="5" name="Group 5">
            <a:extLst>
              <a:ext uri="{FF2B5EF4-FFF2-40B4-BE49-F238E27FC236}">
                <a16:creationId xmlns:a16="http://schemas.microsoft.com/office/drawing/2014/main" id="{3BC790E5-9875-DE3E-B3F9-A67EDDF76D2E}"/>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B0646B9E-4979-FAB8-73F8-29B18C4BBD47}"/>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F03B5BC8-0349-783B-1806-964C64ADCD2C}"/>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82C3238E-96DF-EFBF-4FE1-BAD21D0D043E}"/>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B26D081D-D6AA-EE39-2DA7-E61E0F23BA28}"/>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DFBE03D7-149D-F06B-7CDA-32CE5D234279}"/>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611760D6-5AF7-B5E1-5173-027E8FF6B75B}"/>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303C9598-E842-B759-C56F-3FED2AC14337}"/>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F1847D38-3B95-1458-4707-7F2E1A2DC00D}"/>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4505C839-887E-7B08-138C-BDB69705178A}"/>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9B7C0D21-C90B-DDB9-F6DD-D4145D857321}"/>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6D934A10-9DA9-4CBF-056A-F8BDCD174F58}"/>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6E626C7B-9520-B0F0-693A-90DFFABE99D6}"/>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22187CDB-629A-54A1-65EC-267A3E1B307B}"/>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3B697E13-FDB3-954E-B850-149A54DB3A4F}"/>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6F4C9ECB-B3C6-6B1D-E983-DE9F517CD0C8}"/>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65EB1464-F45C-23E6-BFAC-F260754F6937}"/>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423620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2653C-7ECF-4E25-768F-B5ADFCB142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FD9968-B50B-04D7-D5B0-EB25E16AAE78}"/>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74D0AE05-8CA9-F2FF-E2CC-8A2A1B149B3F}"/>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797DD7DE-D20B-0FA6-1A13-4B83F101EDE0}"/>
              </a:ext>
            </a:extLst>
          </p:cNvPr>
          <p:cNvSpPr txBox="1"/>
          <p:nvPr/>
        </p:nvSpPr>
        <p:spPr>
          <a:xfrm>
            <a:off x="304800" y="1394912"/>
            <a:ext cx="17754600" cy="8777788"/>
          </a:xfrm>
          <a:prstGeom prst="rect">
            <a:avLst/>
          </a:prstGeom>
        </p:spPr>
        <p:txBody>
          <a:bodyPr wrap="square" lIns="0" tIns="0" rIns="0" bIns="0" rtlCol="0" anchor="t">
            <a:spAutoFit/>
          </a:bodyPr>
          <a:lstStyle/>
          <a:p>
            <a:pPr>
              <a:lnSpc>
                <a:spcPct val="150000"/>
              </a:lnSpc>
            </a:pPr>
            <a:r>
              <a:rPr lang="en-US" sz="3200" b="1" dirty="0">
                <a:latin typeface="Gotham Bold" panose="020B0604020202020204" charset="0"/>
                <a:cs typeface="Gotham Bold" panose="020B0604020202020204" charset="0"/>
              </a:rPr>
              <a:t>Proposed System:</a:t>
            </a:r>
          </a:p>
          <a:p>
            <a:pPr>
              <a:lnSpc>
                <a:spcPct val="150000"/>
              </a:lnSpc>
              <a:buFont typeface="Arial" panose="020B0604020202020204" pitchFamily="34" charset="0"/>
              <a:buChar char="•"/>
            </a:pPr>
            <a:r>
              <a:rPr lang="en-US" sz="3200" b="1" dirty="0">
                <a:latin typeface="Gotham Bold" panose="020B0604020202020204" charset="0"/>
                <a:cs typeface="Gotham Bold" panose="020B0604020202020204" charset="0"/>
              </a:rPr>
              <a:t>Overview:</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A machine learning-based fraud detection system will analyze transaction data in real-time. The system uses supervised learning algorithms to classify transactions and unsupervised learning techniques to identify anomalies.</a:t>
            </a:r>
          </a:p>
          <a:p>
            <a:pPr>
              <a:lnSpc>
                <a:spcPct val="150000"/>
              </a:lnSpc>
              <a:buFont typeface="Arial" panose="020B0604020202020204" pitchFamily="34" charset="0"/>
              <a:buChar char="•"/>
            </a:pPr>
            <a:r>
              <a:rPr lang="en-US" sz="3200" b="1" dirty="0">
                <a:latin typeface="Gotham Bold" panose="020B0604020202020204" charset="0"/>
                <a:cs typeface="Gotham Bold" panose="020B0604020202020204" charset="0"/>
              </a:rPr>
              <a:t>How It Works:</a:t>
            </a:r>
            <a:endParaRPr lang="en-US" sz="3200" dirty="0">
              <a:latin typeface="Gotham Bold" panose="020B0604020202020204" charset="0"/>
              <a:cs typeface="Gotham Bold" panose="020B0604020202020204" charset="0"/>
            </a:endParaRP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Collect transaction data (e.g., user profile, transaction amount, time, location, device information).</a:t>
            </a: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Preprocess and clean the data.</a:t>
            </a: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Apply machine learning models (e.g., logistic regression, decision trees, SVM, etc.) to detect fraud.</a:t>
            </a:r>
          </a:p>
          <a:p>
            <a:pPr marL="742950" lvl="1" indent="-285750">
              <a:lnSpc>
                <a:spcPct val="150000"/>
              </a:lnSpc>
              <a:buFont typeface="Arial" panose="020B0604020202020204" pitchFamily="34" charset="0"/>
              <a:buChar char="•"/>
            </a:pPr>
            <a:r>
              <a:rPr lang="en-US" sz="3200" dirty="0">
                <a:latin typeface="Gotham" panose="020B0604020202020204" charset="0"/>
                <a:cs typeface="Gotham" panose="020B0604020202020204" charset="0"/>
              </a:rPr>
              <a:t>Flag suspicious transactions for review or automatic action</a:t>
            </a:r>
          </a:p>
        </p:txBody>
      </p:sp>
      <p:grpSp>
        <p:nvGrpSpPr>
          <p:cNvPr id="5" name="Group 5">
            <a:extLst>
              <a:ext uri="{FF2B5EF4-FFF2-40B4-BE49-F238E27FC236}">
                <a16:creationId xmlns:a16="http://schemas.microsoft.com/office/drawing/2014/main" id="{3815B677-1E7D-88AE-68EA-F340DB758AEE}"/>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5B4EA355-1704-7406-3864-255AC6FA8D70}"/>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A028CBAD-A7D8-3115-E5A2-2162AB05C5EC}"/>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A1B2DAAE-D78C-1457-1BFC-62F69F6E5781}"/>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EF174098-28E5-3414-7709-4830E4A9EC9F}"/>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A13AC048-0B48-D711-4CBC-209009A4B57A}"/>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8511D980-5277-186E-F736-0448A50D87A1}"/>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FE98089F-2E08-AE76-351C-F97C3A5EAF2A}"/>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AED41D89-07B6-E540-D313-F511D44F6102}"/>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B690F70C-8408-3625-62BA-303E511D52EB}"/>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69AE201B-D706-4325-9E10-F9BA0D102CA7}"/>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80A0E1F9-7DCE-657F-48A4-9880A74B7E79}"/>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35D85056-7DCD-C598-878A-DA6AC82FD534}"/>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C9538AE4-DD1F-A0A1-132D-506675F40B7A}"/>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C91775F7-8744-276A-9807-9238DBA1C78D}"/>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1A72A998-6532-3BFB-5E3E-349C971B5762}"/>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C9567107-BB6C-9503-1268-8057416FC184}"/>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346465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A9C07-5EFD-BC50-230B-6B1B2FAB13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19A34D-502B-0A16-73A7-C0399DACF1FF}"/>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E4077E89-3FBE-9330-DCE1-A1392C07D78D}"/>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311EC1FF-A05F-E2E3-E811-495D04C5341D}"/>
              </a:ext>
            </a:extLst>
          </p:cNvPr>
          <p:cNvSpPr txBox="1"/>
          <p:nvPr/>
        </p:nvSpPr>
        <p:spPr>
          <a:xfrm>
            <a:off x="228600" y="1622785"/>
            <a:ext cx="17754600" cy="8290346"/>
          </a:xfrm>
          <a:prstGeom prst="rect">
            <a:avLst/>
          </a:prstGeom>
        </p:spPr>
        <p:txBody>
          <a:bodyPr wrap="square" lIns="0" tIns="0" rIns="0" bIns="0" rtlCol="0" anchor="t">
            <a:spAutoFit/>
          </a:bodyPr>
          <a:lstStyle/>
          <a:p>
            <a:pPr>
              <a:lnSpc>
                <a:spcPct val="150000"/>
              </a:lnSpc>
            </a:pPr>
            <a:r>
              <a:rPr lang="en-US" sz="3300" b="1" dirty="0">
                <a:latin typeface="Gotham Bold" panose="020B0604020202020204" charset="0"/>
                <a:cs typeface="Gotham Bold" panose="020B0604020202020204" charset="0"/>
              </a:rPr>
              <a:t>Limitations of Existing System:</a:t>
            </a:r>
          </a:p>
          <a:p>
            <a:pPr>
              <a:lnSpc>
                <a:spcPct val="150000"/>
              </a:lnSpc>
              <a:buFont typeface="+mj-lt"/>
              <a:buAutoNum type="arabicPeriod"/>
            </a:pPr>
            <a:r>
              <a:rPr lang="en-US" sz="3300" b="1" dirty="0">
                <a:latin typeface="Gotham Bold" panose="020B0604020202020204" charset="0"/>
                <a:cs typeface="Gotham Bold" panose="020B0604020202020204" charset="0"/>
              </a:rPr>
              <a:t>Lack of Real-Time Detection:</a:t>
            </a:r>
            <a:br>
              <a:rPr lang="en-US" sz="3300" dirty="0">
                <a:latin typeface="Gotham" panose="020B0604020202020204" charset="0"/>
                <a:cs typeface="Gotham" panose="020B0604020202020204" charset="0"/>
              </a:rPr>
            </a:br>
            <a:r>
              <a:rPr lang="en-US" sz="3300" dirty="0">
                <a:latin typeface="Gotham" panose="020B0604020202020204" charset="0"/>
                <a:cs typeface="Gotham" panose="020B0604020202020204" charset="0"/>
              </a:rPr>
              <a:t>Existing systems cannot detect fraud in real time, leading to delayed intervention.</a:t>
            </a:r>
          </a:p>
          <a:p>
            <a:pPr>
              <a:lnSpc>
                <a:spcPct val="150000"/>
              </a:lnSpc>
              <a:buFont typeface="+mj-lt"/>
              <a:buAutoNum type="arabicPeriod"/>
            </a:pPr>
            <a:r>
              <a:rPr lang="en-US" sz="3300" b="1" dirty="0">
                <a:latin typeface="Gotham Bold" panose="020B0604020202020204" charset="0"/>
                <a:cs typeface="Gotham Bold" panose="020B0604020202020204" charset="0"/>
              </a:rPr>
              <a:t>Limited Accuracy:</a:t>
            </a:r>
            <a:br>
              <a:rPr lang="en-US" sz="3300" dirty="0">
                <a:latin typeface="Gotham" panose="020B0604020202020204" charset="0"/>
                <a:cs typeface="Gotham" panose="020B0604020202020204" charset="0"/>
              </a:rPr>
            </a:br>
            <a:r>
              <a:rPr lang="en-US" sz="3300" dirty="0">
                <a:latin typeface="Gotham" panose="020B0604020202020204" charset="0"/>
                <a:cs typeface="Gotham" panose="020B0604020202020204" charset="0"/>
              </a:rPr>
              <a:t>Rule-based systems may not capture complex patterns of fraud.</a:t>
            </a:r>
          </a:p>
          <a:p>
            <a:pPr>
              <a:lnSpc>
                <a:spcPct val="150000"/>
              </a:lnSpc>
              <a:buFont typeface="+mj-lt"/>
              <a:buAutoNum type="arabicPeriod"/>
            </a:pPr>
            <a:r>
              <a:rPr lang="en-US" sz="3300" b="1" dirty="0">
                <a:latin typeface="Gotham Bold" panose="020B0604020202020204" charset="0"/>
                <a:cs typeface="Gotham Bold" panose="020B0604020202020204" charset="0"/>
              </a:rPr>
              <a:t>Scalability Issues:</a:t>
            </a:r>
            <a:br>
              <a:rPr lang="en-US" sz="3300" dirty="0">
                <a:latin typeface="Gotham" panose="020B0604020202020204" charset="0"/>
                <a:cs typeface="Gotham" panose="020B0604020202020204" charset="0"/>
              </a:rPr>
            </a:br>
            <a:r>
              <a:rPr lang="en-US" sz="3300" dirty="0">
                <a:latin typeface="Gotham" panose="020B0604020202020204" charset="0"/>
                <a:cs typeface="Gotham" panose="020B0604020202020204" charset="0"/>
              </a:rPr>
              <a:t>Current solutions may struggle to scale with the increasing volume of UPI transactions.</a:t>
            </a:r>
          </a:p>
          <a:p>
            <a:pPr>
              <a:lnSpc>
                <a:spcPct val="150000"/>
              </a:lnSpc>
              <a:buFont typeface="+mj-lt"/>
              <a:buAutoNum type="arabicPeriod"/>
            </a:pPr>
            <a:r>
              <a:rPr lang="en-US" sz="3300" b="1" dirty="0">
                <a:latin typeface="Gotham Bold" panose="020B0604020202020204" charset="0"/>
                <a:cs typeface="Gotham Bold" panose="020B0604020202020204" charset="0"/>
              </a:rPr>
              <a:t>Inability to Adapt to New Fraud Tactics:</a:t>
            </a:r>
            <a:br>
              <a:rPr lang="en-US" sz="3300" dirty="0">
                <a:latin typeface="Gotham" panose="020B0604020202020204" charset="0"/>
                <a:cs typeface="Gotham" panose="020B0604020202020204" charset="0"/>
              </a:rPr>
            </a:br>
            <a:r>
              <a:rPr lang="en-US" sz="3300" dirty="0">
                <a:latin typeface="Gotham" panose="020B0604020202020204" charset="0"/>
                <a:cs typeface="Gotham" panose="020B0604020202020204" charset="0"/>
              </a:rPr>
              <a:t>Fraudsters continuously evolve their methods, and existing systems cannot easily adapt</a:t>
            </a:r>
          </a:p>
        </p:txBody>
      </p:sp>
      <p:grpSp>
        <p:nvGrpSpPr>
          <p:cNvPr id="5" name="Group 5">
            <a:extLst>
              <a:ext uri="{FF2B5EF4-FFF2-40B4-BE49-F238E27FC236}">
                <a16:creationId xmlns:a16="http://schemas.microsoft.com/office/drawing/2014/main" id="{687EDCA1-27D9-D5CB-15EC-BD3EFC84308C}"/>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12209AE4-EDF1-30F7-33A3-FD84FF3430A9}"/>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754DEAB8-0058-C0C3-5AC8-D3559973DCA9}"/>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A076D7B0-63A0-9A83-3C57-180EBF9603EA}"/>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DA292F24-2EE7-7357-E842-3F6877793A9A}"/>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FB6FE184-6A8B-1282-80E0-F65503DB79BE}"/>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C7CBEE54-8E52-51F2-17AD-9E469A9E123D}"/>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C050C978-B54C-2C74-6B3C-16388634A4D5}"/>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734DF7CA-44B2-F77F-E8EE-69CDF97BDBCA}"/>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03852DFC-204A-C491-CF43-914DA1EDA995}"/>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6B41563C-0FF1-8132-3D14-1EF934871309}"/>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CB9F8C87-7236-BEFC-6CCC-570CB1CE30BD}"/>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391B8D60-0B7D-9CF2-D8A3-C43BCC6D1197}"/>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F5FD33EA-1AA2-D486-D0A5-3974D5F1FAC0}"/>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C5CB9E1E-CA0A-B064-4220-42CB0A6CEDF4}"/>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6363CA50-EA2A-6A57-43A1-65256F970DD7}"/>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9225D308-5592-0963-EF33-CC7494A6D146}"/>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39744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4D19-D3B3-6126-B8D7-05F4EB07A5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ECB917-9525-510E-3BC9-115E85661105}"/>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sp>
        <p:nvSpPr>
          <p:cNvPr id="3" name="Freeform 3">
            <a:extLst>
              <a:ext uri="{FF2B5EF4-FFF2-40B4-BE49-F238E27FC236}">
                <a16:creationId xmlns:a16="http://schemas.microsoft.com/office/drawing/2014/main" id="{A8352565-B448-E9CB-958B-3620B4D2D52A}"/>
              </a:ext>
            </a:extLst>
          </p:cNvPr>
          <p:cNvSpPr/>
          <p:nvPr/>
        </p:nvSpPr>
        <p:spPr>
          <a:xfrm>
            <a:off x="1288345" y="910963"/>
            <a:ext cx="615064" cy="419362"/>
          </a:xfrm>
          <a:custGeom>
            <a:avLst/>
            <a:gdLst/>
            <a:ahLst/>
            <a:cxnLst/>
            <a:rect l="l" t="t" r="r" b="b"/>
            <a:pathLst>
              <a:path w="615064" h="419362">
                <a:moveTo>
                  <a:pt x="0" y="0"/>
                </a:moveTo>
                <a:lnTo>
                  <a:pt x="615064" y="0"/>
                </a:lnTo>
                <a:lnTo>
                  <a:pt x="615064" y="419362"/>
                </a:lnTo>
                <a:lnTo>
                  <a:pt x="0" y="419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3793177B-1B88-F903-87D2-43CC3A5D7D61}"/>
              </a:ext>
            </a:extLst>
          </p:cNvPr>
          <p:cNvSpPr txBox="1"/>
          <p:nvPr/>
        </p:nvSpPr>
        <p:spPr>
          <a:xfrm>
            <a:off x="381000" y="1409700"/>
            <a:ext cx="17754600" cy="8777788"/>
          </a:xfrm>
          <a:prstGeom prst="rect">
            <a:avLst/>
          </a:prstGeom>
        </p:spPr>
        <p:txBody>
          <a:bodyPr wrap="square" lIns="0" tIns="0" rIns="0" bIns="0" rtlCol="0" anchor="t">
            <a:spAutoFit/>
          </a:bodyPr>
          <a:lstStyle/>
          <a:p>
            <a:pPr>
              <a:lnSpc>
                <a:spcPct val="150000"/>
              </a:lnSpc>
            </a:pPr>
            <a:r>
              <a:rPr lang="en-US" sz="3200" b="1" dirty="0">
                <a:latin typeface="Gotham Bold" panose="020B0604020202020204" charset="0"/>
                <a:cs typeface="Gotham Bold" panose="020B0604020202020204" charset="0"/>
              </a:rPr>
              <a:t>Advantages:</a:t>
            </a:r>
          </a:p>
          <a:p>
            <a:pPr>
              <a:lnSpc>
                <a:spcPct val="150000"/>
              </a:lnSpc>
              <a:buFont typeface="+mj-lt"/>
              <a:buAutoNum type="arabicPeriod"/>
            </a:pPr>
            <a:r>
              <a:rPr lang="en-US" sz="3200" b="1" dirty="0">
                <a:latin typeface="Gotham Bold" panose="020B0604020202020204" charset="0"/>
                <a:cs typeface="Gotham Bold" panose="020B0604020202020204" charset="0"/>
              </a:rPr>
              <a:t>Real-Time Detection:</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Machine learning models provide instant fraud detection, reducing the risk of financial loss.</a:t>
            </a:r>
          </a:p>
          <a:p>
            <a:pPr>
              <a:lnSpc>
                <a:spcPct val="150000"/>
              </a:lnSpc>
              <a:buFont typeface="+mj-lt"/>
              <a:buAutoNum type="arabicPeriod"/>
            </a:pPr>
            <a:r>
              <a:rPr lang="en-US" sz="3200" b="1" dirty="0">
                <a:latin typeface="Gotham Bold" panose="020B0604020202020204" charset="0"/>
                <a:cs typeface="Gotham Bold" panose="020B0604020202020204" charset="0"/>
              </a:rPr>
              <a:t>Improved Accuracy:</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Machine learning can adapt to new fraud patterns and improve over time.</a:t>
            </a:r>
          </a:p>
          <a:p>
            <a:pPr>
              <a:lnSpc>
                <a:spcPct val="150000"/>
              </a:lnSpc>
              <a:buFont typeface="+mj-lt"/>
              <a:buAutoNum type="arabicPeriod"/>
            </a:pPr>
            <a:r>
              <a:rPr lang="en-US" sz="3200" b="1" dirty="0">
                <a:latin typeface="Gotham Bold" panose="020B0604020202020204" charset="0"/>
                <a:cs typeface="Gotham Bold" panose="020B0604020202020204" charset="0"/>
              </a:rPr>
              <a:t>Scalability:</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The system can handle large-scale UPI transactions, making it suitable for national and global applications.</a:t>
            </a:r>
          </a:p>
          <a:p>
            <a:pPr>
              <a:lnSpc>
                <a:spcPct val="150000"/>
              </a:lnSpc>
              <a:buFont typeface="+mj-lt"/>
              <a:buAutoNum type="arabicPeriod"/>
            </a:pPr>
            <a:r>
              <a:rPr lang="en-US" sz="3200" b="1" dirty="0">
                <a:latin typeface="Gotham Bold" panose="020B0604020202020204" charset="0"/>
                <a:cs typeface="Gotham Bold" panose="020B0604020202020204" charset="0"/>
              </a:rPr>
              <a:t>Automation:</a:t>
            </a:r>
            <a:br>
              <a:rPr lang="en-US" sz="3200" dirty="0">
                <a:latin typeface="Gotham" panose="020B0604020202020204" charset="0"/>
                <a:cs typeface="Gotham" panose="020B0604020202020204" charset="0"/>
              </a:rPr>
            </a:br>
            <a:r>
              <a:rPr lang="en-US" sz="3200" dirty="0">
                <a:latin typeface="Gotham" panose="020B0604020202020204" charset="0"/>
                <a:cs typeface="Gotham" panose="020B0604020202020204" charset="0"/>
              </a:rPr>
              <a:t>Fraudulent activities can be automatically flagged, reducing the need for manual intervention</a:t>
            </a:r>
          </a:p>
        </p:txBody>
      </p:sp>
      <p:grpSp>
        <p:nvGrpSpPr>
          <p:cNvPr id="5" name="Group 5">
            <a:extLst>
              <a:ext uri="{FF2B5EF4-FFF2-40B4-BE49-F238E27FC236}">
                <a16:creationId xmlns:a16="http://schemas.microsoft.com/office/drawing/2014/main" id="{3A67EDEF-58EF-CC19-01BA-16E819BDA9BF}"/>
              </a:ext>
            </a:extLst>
          </p:cNvPr>
          <p:cNvGrpSpPr/>
          <p:nvPr/>
        </p:nvGrpSpPr>
        <p:grpSpPr>
          <a:xfrm>
            <a:off x="9789515" y="910963"/>
            <a:ext cx="1432818" cy="492746"/>
            <a:chOff x="0" y="0"/>
            <a:chExt cx="377368" cy="129777"/>
          </a:xfrm>
        </p:grpSpPr>
        <p:sp>
          <p:nvSpPr>
            <p:cNvPr id="6" name="Freeform 6">
              <a:extLst>
                <a:ext uri="{FF2B5EF4-FFF2-40B4-BE49-F238E27FC236}">
                  <a16:creationId xmlns:a16="http://schemas.microsoft.com/office/drawing/2014/main" id="{8B86B895-E024-3F03-72AE-1722D7CBA7E5}"/>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7" name="TextBox 7">
              <a:extLst>
                <a:ext uri="{FF2B5EF4-FFF2-40B4-BE49-F238E27FC236}">
                  <a16:creationId xmlns:a16="http://schemas.microsoft.com/office/drawing/2014/main" id="{C8AD3BCD-9CD0-CCB5-F51D-BD3B11B9682B}"/>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8" name="Group 8">
            <a:extLst>
              <a:ext uri="{FF2B5EF4-FFF2-40B4-BE49-F238E27FC236}">
                <a16:creationId xmlns:a16="http://schemas.microsoft.com/office/drawing/2014/main" id="{CE7E9053-A2BC-9CB7-E106-2597507362E7}"/>
              </a:ext>
            </a:extLst>
          </p:cNvPr>
          <p:cNvGrpSpPr/>
          <p:nvPr/>
        </p:nvGrpSpPr>
        <p:grpSpPr>
          <a:xfrm>
            <a:off x="11581990" y="910963"/>
            <a:ext cx="1432818" cy="492746"/>
            <a:chOff x="0" y="0"/>
            <a:chExt cx="377368" cy="129777"/>
          </a:xfrm>
        </p:grpSpPr>
        <p:sp>
          <p:nvSpPr>
            <p:cNvPr id="9" name="Freeform 9">
              <a:extLst>
                <a:ext uri="{FF2B5EF4-FFF2-40B4-BE49-F238E27FC236}">
                  <a16:creationId xmlns:a16="http://schemas.microsoft.com/office/drawing/2014/main" id="{6564846F-EDCD-A57D-D983-0E816380ABCA}"/>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0" name="TextBox 10">
              <a:extLst>
                <a:ext uri="{FF2B5EF4-FFF2-40B4-BE49-F238E27FC236}">
                  <a16:creationId xmlns:a16="http://schemas.microsoft.com/office/drawing/2014/main" id="{087A1ADD-B3ED-C02E-B7EB-96F256D4CD22}"/>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1" name="Group 11">
            <a:extLst>
              <a:ext uri="{FF2B5EF4-FFF2-40B4-BE49-F238E27FC236}">
                <a16:creationId xmlns:a16="http://schemas.microsoft.com/office/drawing/2014/main" id="{8F200DB1-BFF5-81D2-47DC-069D7C0F370D}"/>
              </a:ext>
            </a:extLst>
          </p:cNvPr>
          <p:cNvGrpSpPr/>
          <p:nvPr/>
        </p:nvGrpSpPr>
        <p:grpSpPr>
          <a:xfrm>
            <a:off x="13470384" y="910963"/>
            <a:ext cx="1432818" cy="492746"/>
            <a:chOff x="0" y="0"/>
            <a:chExt cx="377368" cy="129777"/>
          </a:xfrm>
        </p:grpSpPr>
        <p:sp>
          <p:nvSpPr>
            <p:cNvPr id="12" name="Freeform 12">
              <a:extLst>
                <a:ext uri="{FF2B5EF4-FFF2-40B4-BE49-F238E27FC236}">
                  <a16:creationId xmlns:a16="http://schemas.microsoft.com/office/drawing/2014/main" id="{BFBEA7DD-8137-44E0-DC0B-F25AA58C2FB7}"/>
                </a:ext>
              </a:extLst>
            </p:cNvPr>
            <p:cNvSpPr/>
            <p:nvPr/>
          </p:nvSpPr>
          <p:spPr>
            <a:xfrm>
              <a:off x="0" y="0"/>
              <a:ext cx="377368" cy="129777"/>
            </a:xfrm>
            <a:custGeom>
              <a:avLst/>
              <a:gdLst/>
              <a:ahLst/>
              <a:cxnLst/>
              <a:rect l="l" t="t" r="r" b="b"/>
              <a:pathLst>
                <a:path w="377368" h="129777">
                  <a:moveTo>
                    <a:pt x="64888" y="0"/>
                  </a:moveTo>
                  <a:lnTo>
                    <a:pt x="312479" y="0"/>
                  </a:lnTo>
                  <a:cubicBezTo>
                    <a:pt x="348316" y="0"/>
                    <a:pt x="377368" y="29051"/>
                    <a:pt x="377368" y="64888"/>
                  </a:cubicBezTo>
                  <a:lnTo>
                    <a:pt x="377368" y="64888"/>
                  </a:lnTo>
                  <a:cubicBezTo>
                    <a:pt x="377368" y="82098"/>
                    <a:pt x="370531" y="98602"/>
                    <a:pt x="358362" y="110771"/>
                  </a:cubicBezTo>
                  <a:cubicBezTo>
                    <a:pt x="346193" y="122940"/>
                    <a:pt x="329689" y="129777"/>
                    <a:pt x="312479"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3" name="TextBox 13">
              <a:extLst>
                <a:ext uri="{FF2B5EF4-FFF2-40B4-BE49-F238E27FC236}">
                  <a16:creationId xmlns:a16="http://schemas.microsoft.com/office/drawing/2014/main" id="{2C1A038C-4664-FE64-CAB2-92C4316D5C16}"/>
                </a:ext>
              </a:extLst>
            </p:cNvPr>
            <p:cNvSpPr txBox="1"/>
            <p:nvPr/>
          </p:nvSpPr>
          <p:spPr>
            <a:xfrm>
              <a:off x="0" y="-38100"/>
              <a:ext cx="377368" cy="167877"/>
            </a:xfrm>
            <a:prstGeom prst="rect">
              <a:avLst/>
            </a:prstGeom>
          </p:spPr>
          <p:txBody>
            <a:bodyPr lIns="50800" tIns="50800" rIns="50800" bIns="50800" rtlCol="0" anchor="ctr"/>
            <a:lstStyle/>
            <a:p>
              <a:pPr algn="ctr">
                <a:lnSpc>
                  <a:spcPts val="2520"/>
                </a:lnSpc>
              </a:pPr>
              <a:endParaRPr/>
            </a:p>
          </p:txBody>
        </p:sp>
      </p:grpSp>
      <p:grpSp>
        <p:nvGrpSpPr>
          <p:cNvPr id="14" name="Group 14">
            <a:extLst>
              <a:ext uri="{FF2B5EF4-FFF2-40B4-BE49-F238E27FC236}">
                <a16:creationId xmlns:a16="http://schemas.microsoft.com/office/drawing/2014/main" id="{0E09926D-8B25-F149-7139-FFF1866909C7}"/>
              </a:ext>
            </a:extLst>
          </p:cNvPr>
          <p:cNvGrpSpPr/>
          <p:nvPr/>
        </p:nvGrpSpPr>
        <p:grpSpPr>
          <a:xfrm>
            <a:off x="15246102" y="910963"/>
            <a:ext cx="1846138" cy="492746"/>
            <a:chOff x="0" y="0"/>
            <a:chExt cx="486226" cy="129777"/>
          </a:xfrm>
        </p:grpSpPr>
        <p:sp>
          <p:nvSpPr>
            <p:cNvPr id="15" name="Freeform 15">
              <a:extLst>
                <a:ext uri="{FF2B5EF4-FFF2-40B4-BE49-F238E27FC236}">
                  <a16:creationId xmlns:a16="http://schemas.microsoft.com/office/drawing/2014/main" id="{9EC59C68-1085-591D-9A3E-24991EB116E6}"/>
                </a:ext>
              </a:extLst>
            </p:cNvPr>
            <p:cNvSpPr/>
            <p:nvPr/>
          </p:nvSpPr>
          <p:spPr>
            <a:xfrm>
              <a:off x="0" y="0"/>
              <a:ext cx="486226" cy="129777"/>
            </a:xfrm>
            <a:custGeom>
              <a:avLst/>
              <a:gdLst/>
              <a:ahLst/>
              <a:cxnLst/>
              <a:rect l="l" t="t" r="r" b="b"/>
              <a:pathLst>
                <a:path w="486226" h="129777">
                  <a:moveTo>
                    <a:pt x="64888" y="0"/>
                  </a:moveTo>
                  <a:lnTo>
                    <a:pt x="421337" y="0"/>
                  </a:lnTo>
                  <a:cubicBezTo>
                    <a:pt x="457174" y="0"/>
                    <a:pt x="486226" y="29051"/>
                    <a:pt x="486226" y="64888"/>
                  </a:cubicBezTo>
                  <a:lnTo>
                    <a:pt x="486226" y="64888"/>
                  </a:lnTo>
                  <a:cubicBezTo>
                    <a:pt x="486226" y="82098"/>
                    <a:pt x="479389" y="98602"/>
                    <a:pt x="467220" y="110771"/>
                  </a:cubicBezTo>
                  <a:cubicBezTo>
                    <a:pt x="455051" y="122940"/>
                    <a:pt x="438547" y="129777"/>
                    <a:pt x="421337" y="129777"/>
                  </a:cubicBezTo>
                  <a:lnTo>
                    <a:pt x="64888" y="129777"/>
                  </a:lnTo>
                  <a:cubicBezTo>
                    <a:pt x="29051" y="129777"/>
                    <a:pt x="0" y="100725"/>
                    <a:pt x="0" y="64888"/>
                  </a:cubicBezTo>
                  <a:lnTo>
                    <a:pt x="0" y="64888"/>
                  </a:lnTo>
                  <a:cubicBezTo>
                    <a:pt x="0" y="29051"/>
                    <a:pt x="29051" y="0"/>
                    <a:pt x="64888" y="0"/>
                  </a:cubicBezTo>
                  <a:close/>
                </a:path>
              </a:pathLst>
            </a:custGeom>
            <a:solidFill>
              <a:srgbClr val="000000">
                <a:alpha val="0"/>
              </a:srgbClr>
            </a:solidFill>
            <a:ln w="19050" cap="rnd">
              <a:solidFill>
                <a:srgbClr val="000000"/>
              </a:solidFill>
              <a:prstDash val="solid"/>
              <a:round/>
            </a:ln>
          </p:spPr>
        </p:sp>
        <p:sp>
          <p:nvSpPr>
            <p:cNvPr id="16" name="TextBox 16">
              <a:extLst>
                <a:ext uri="{FF2B5EF4-FFF2-40B4-BE49-F238E27FC236}">
                  <a16:creationId xmlns:a16="http://schemas.microsoft.com/office/drawing/2014/main" id="{6C081B4F-5435-5CB5-BBF0-F45433366CCA}"/>
                </a:ext>
              </a:extLst>
            </p:cNvPr>
            <p:cNvSpPr txBox="1"/>
            <p:nvPr/>
          </p:nvSpPr>
          <p:spPr>
            <a:xfrm>
              <a:off x="0" y="-38100"/>
              <a:ext cx="486226" cy="167877"/>
            </a:xfrm>
            <a:prstGeom prst="rect">
              <a:avLst/>
            </a:prstGeom>
          </p:spPr>
          <p:txBody>
            <a:bodyPr lIns="50800" tIns="50800" rIns="50800" bIns="50800" rtlCol="0" anchor="ctr"/>
            <a:lstStyle/>
            <a:p>
              <a:pPr algn="ctr">
                <a:lnSpc>
                  <a:spcPts val="2520"/>
                </a:lnSpc>
              </a:pPr>
              <a:endParaRPr/>
            </a:p>
          </p:txBody>
        </p:sp>
      </p:grpSp>
      <p:sp>
        <p:nvSpPr>
          <p:cNvPr id="18" name="TextBox 18">
            <a:extLst>
              <a:ext uri="{FF2B5EF4-FFF2-40B4-BE49-F238E27FC236}">
                <a16:creationId xmlns:a16="http://schemas.microsoft.com/office/drawing/2014/main" id="{1715C488-5C27-C459-8CD9-7976717A86AA}"/>
              </a:ext>
            </a:extLst>
          </p:cNvPr>
          <p:cNvSpPr txBox="1"/>
          <p:nvPr/>
        </p:nvSpPr>
        <p:spPr>
          <a:xfrm>
            <a:off x="2103571" y="990600"/>
            <a:ext cx="1383287"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krce</a:t>
            </a:r>
          </a:p>
        </p:txBody>
      </p:sp>
      <p:sp>
        <p:nvSpPr>
          <p:cNvPr id="19" name="TextBox 19">
            <a:extLst>
              <a:ext uri="{FF2B5EF4-FFF2-40B4-BE49-F238E27FC236}">
                <a16:creationId xmlns:a16="http://schemas.microsoft.com/office/drawing/2014/main" id="{B4EC76E6-23AC-0C65-3ED2-EB03F146EDA9}"/>
              </a:ext>
            </a:extLst>
          </p:cNvPr>
          <p:cNvSpPr txBox="1"/>
          <p:nvPr/>
        </p:nvSpPr>
        <p:spPr>
          <a:xfrm>
            <a:off x="10009543" y="990600"/>
            <a:ext cx="992762"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Home </a:t>
            </a:r>
          </a:p>
        </p:txBody>
      </p:sp>
      <p:sp>
        <p:nvSpPr>
          <p:cNvPr id="20" name="TextBox 20">
            <a:extLst>
              <a:ext uri="{FF2B5EF4-FFF2-40B4-BE49-F238E27FC236}">
                <a16:creationId xmlns:a16="http://schemas.microsoft.com/office/drawing/2014/main" id="{E8E8A07D-5DDA-81F2-D89F-196DC0CEDCD0}"/>
              </a:ext>
            </a:extLst>
          </p:cNvPr>
          <p:cNvSpPr txBox="1"/>
          <p:nvPr/>
        </p:nvSpPr>
        <p:spPr>
          <a:xfrm>
            <a:off x="11606755" y="990600"/>
            <a:ext cx="1383287"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About Us</a:t>
            </a:r>
          </a:p>
        </p:txBody>
      </p:sp>
      <p:sp>
        <p:nvSpPr>
          <p:cNvPr id="21" name="TextBox 21">
            <a:extLst>
              <a:ext uri="{FF2B5EF4-FFF2-40B4-BE49-F238E27FC236}">
                <a16:creationId xmlns:a16="http://schemas.microsoft.com/office/drawing/2014/main" id="{6EA37E9D-465E-DDB5-AEB6-07A0D549941A}"/>
              </a:ext>
            </a:extLst>
          </p:cNvPr>
          <p:cNvSpPr txBox="1"/>
          <p:nvPr/>
        </p:nvSpPr>
        <p:spPr>
          <a:xfrm>
            <a:off x="13749537" y="990600"/>
            <a:ext cx="1153665" cy="306705"/>
          </a:xfrm>
          <a:prstGeom prst="rect">
            <a:avLst/>
          </a:prstGeom>
        </p:spPr>
        <p:txBody>
          <a:bodyPr lIns="0" tIns="0" rIns="0" bIns="0" rtlCol="0" anchor="t">
            <a:spAutoFit/>
          </a:bodyPr>
          <a:lstStyle/>
          <a:p>
            <a:pPr algn="l">
              <a:lnSpc>
                <a:spcPts val="2520"/>
              </a:lnSpc>
            </a:pPr>
            <a:r>
              <a:rPr lang="en-US" sz="1800">
                <a:solidFill>
                  <a:srgbClr val="000000"/>
                </a:solidFill>
                <a:latin typeface="Gotham"/>
                <a:ea typeface="Gotham"/>
                <a:cs typeface="Gotham"/>
                <a:sym typeface="Gotham"/>
              </a:rPr>
              <a:t>Service</a:t>
            </a:r>
          </a:p>
        </p:txBody>
      </p:sp>
      <p:sp>
        <p:nvSpPr>
          <p:cNvPr id="22" name="TextBox 22">
            <a:extLst>
              <a:ext uri="{FF2B5EF4-FFF2-40B4-BE49-F238E27FC236}">
                <a16:creationId xmlns:a16="http://schemas.microsoft.com/office/drawing/2014/main" id="{FF843285-3529-D742-CAA0-6A127EC7D774}"/>
              </a:ext>
            </a:extLst>
          </p:cNvPr>
          <p:cNvSpPr txBox="1"/>
          <p:nvPr/>
        </p:nvSpPr>
        <p:spPr>
          <a:xfrm>
            <a:off x="15246102" y="990600"/>
            <a:ext cx="1876976" cy="306705"/>
          </a:xfrm>
          <a:prstGeom prst="rect">
            <a:avLst/>
          </a:prstGeom>
        </p:spPr>
        <p:txBody>
          <a:bodyPr lIns="0" tIns="0" rIns="0" bIns="0" rtlCol="0" anchor="t">
            <a:spAutoFit/>
          </a:bodyPr>
          <a:lstStyle/>
          <a:p>
            <a:pPr algn="ctr">
              <a:lnSpc>
                <a:spcPts val="2520"/>
              </a:lnSpc>
            </a:pPr>
            <a:r>
              <a:rPr lang="en-US" sz="1800">
                <a:solidFill>
                  <a:srgbClr val="000000"/>
                </a:solidFill>
                <a:latin typeface="Gotham"/>
                <a:ea typeface="Gotham"/>
                <a:cs typeface="Gotham"/>
                <a:sym typeface="Gotham"/>
              </a:rPr>
              <a:t>Get in Touch</a:t>
            </a:r>
          </a:p>
        </p:txBody>
      </p:sp>
    </p:spTree>
    <p:extLst>
      <p:ext uri="{BB962C8B-B14F-4D97-AF65-F5344CB8AC3E}">
        <p14:creationId xmlns:p14="http://schemas.microsoft.com/office/powerpoint/2010/main" val="863169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1368</Words>
  <Application>Microsoft Office PowerPoint</Application>
  <PresentationFormat>Custom</PresentationFormat>
  <Paragraphs>196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Gotham</vt:lpstr>
      <vt:lpstr>Arial</vt:lpstr>
      <vt:lpstr>Calibri</vt:lpstr>
      <vt:lpstr>Gotham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UPI Fraud Detector Using Machine Learning</dc:title>
  <cp:lastModifiedBy>Mukil Subramani</cp:lastModifiedBy>
  <cp:revision>2</cp:revision>
  <dcterms:created xsi:type="dcterms:W3CDTF">2006-08-16T00:00:00Z</dcterms:created>
  <dcterms:modified xsi:type="dcterms:W3CDTF">2024-12-03T01:19:27Z</dcterms:modified>
  <dc:identifier>DAGRBGIDkME</dc:identifier>
</cp:coreProperties>
</file>